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31"/>
  </p:notesMasterIdLst>
  <p:handoutMasterIdLst>
    <p:handoutMasterId r:id="rId32"/>
  </p:handoutMasterIdLst>
  <p:sldIdLst>
    <p:sldId id="388" r:id="rId2"/>
    <p:sldId id="409" r:id="rId3"/>
    <p:sldId id="533" r:id="rId4"/>
    <p:sldId id="534" r:id="rId5"/>
    <p:sldId id="536" r:id="rId6"/>
    <p:sldId id="535" r:id="rId7"/>
    <p:sldId id="537" r:id="rId8"/>
    <p:sldId id="538" r:id="rId9"/>
    <p:sldId id="539" r:id="rId10"/>
    <p:sldId id="540" r:id="rId11"/>
    <p:sldId id="542" r:id="rId12"/>
    <p:sldId id="541" r:id="rId13"/>
    <p:sldId id="411" r:id="rId14"/>
    <p:sldId id="412" r:id="rId15"/>
    <p:sldId id="413" r:id="rId16"/>
    <p:sldId id="415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37" r:id="rId3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4" autoAdjust="0"/>
    <p:restoredTop sz="90232" autoAdjust="0"/>
  </p:normalViewPr>
  <p:slideViewPr>
    <p:cSldViewPr snapToGrid="0">
      <p:cViewPr varScale="1">
        <p:scale>
          <a:sx n="71" d="100"/>
          <a:sy n="71" d="100"/>
        </p:scale>
        <p:origin x="101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520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A15BB5F-E0CD-97B5-D7F7-97FEFA3032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Christo Wilson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B184B-D8B7-9248-D779-80C302EA3E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8/22/2012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9EF4D-6E71-519D-6B3C-871C4925A8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FAD77-E665-2103-C2E0-1407074275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B7E5AD64-31F3-473E-B663-5F39CF9BC433}" type="slidenum">
              <a:rPr lang="en-US" altLang="en-TZ"/>
              <a:pPr/>
              <a:t>‹#›</a:t>
            </a:fld>
            <a:endParaRPr lang="en-US" altLang="en-T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C9D130-283F-0D22-5962-3EECB57CEC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Christo Wilson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EDAB7-2C79-5739-5911-56F239BD46E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8/22/2012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EA09C44-208C-A6CC-586D-AAD1F9F5A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43DF7FC-71A3-8FB5-7B52-2DC7024A4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FE1CA-B2EE-A2AF-DACA-FFFED896E2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Defense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35532-6176-6FBA-7859-916ADE6D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D594F8C-8B2D-4D8B-9738-568F48144496}" type="slidenum">
              <a:rPr lang="en-US" altLang="en-TZ"/>
              <a:pPr/>
              <a:t>‹#›</a:t>
            </a:fld>
            <a:endParaRPr lang="en-US" altLang="en-T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1542CEEA-8F50-D783-86CB-6EB0D64A02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367A3068-110E-8531-FDB9-64E30C7762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TZ" altLang="en-TZ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133A69DD-06AD-0FA2-BD3B-814287BF9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fld id="{6B701DB7-23AA-49F6-B49E-498036B7CFBB}" type="slidenum">
              <a:rPr lang="en-US" altLang="en-TZ">
                <a:latin typeface="Calibri" panose="020F0502020204030204" pitchFamily="34" charset="0"/>
              </a:rPr>
              <a:pPr/>
              <a:t>1</a:t>
            </a:fld>
            <a:endParaRPr lang="en-US" altLang="en-TZ">
              <a:latin typeface="Calibri" panose="020F0502020204030204" pitchFamily="34" charset="0"/>
            </a:endParaRPr>
          </a:p>
        </p:txBody>
      </p:sp>
      <p:sp>
        <p:nvSpPr>
          <p:cNvPr id="16389" name="Date Placeholder 4">
            <a:extLst>
              <a:ext uri="{FF2B5EF4-FFF2-40B4-BE49-F238E27FC236}">
                <a16:creationId xmlns:a16="http://schemas.microsoft.com/office/drawing/2014/main" id="{C9EEA0C4-2800-CDE1-3DD3-87A25D0399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8/22/2012</a:t>
            </a:r>
          </a:p>
        </p:txBody>
      </p:sp>
      <p:sp>
        <p:nvSpPr>
          <p:cNvPr id="16390" name="Footer Placeholder 5">
            <a:extLst>
              <a:ext uri="{FF2B5EF4-FFF2-40B4-BE49-F238E27FC236}">
                <a16:creationId xmlns:a16="http://schemas.microsoft.com/office/drawing/2014/main" id="{65403584-AF30-A329-743C-DE63704AAE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Defense</a:t>
            </a:r>
          </a:p>
        </p:txBody>
      </p:sp>
      <p:sp>
        <p:nvSpPr>
          <p:cNvPr id="16391" name="Header Placeholder 6">
            <a:extLst>
              <a:ext uri="{FF2B5EF4-FFF2-40B4-BE49-F238E27FC236}">
                <a16:creationId xmlns:a16="http://schemas.microsoft.com/office/drawing/2014/main" id="{7B6DF8BD-F37B-ECF2-2F1E-3CBDE57CDEB5}"/>
              </a:ext>
            </a:extLst>
          </p:cNvPr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Christo Wilson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981038-A2FF-1B88-387D-1E041BD5F106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25B0F6-5913-93E2-4055-00B43BB63CEB}"/>
              </a:ext>
            </a:extLst>
          </p:cNvPr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0284D-4E25-6706-B68D-C295D69F04F8}"/>
              </a:ext>
            </a:extLst>
          </p:cNvPr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>
            <a:extLst>
              <a:ext uri="{FF2B5EF4-FFF2-40B4-BE49-F238E27FC236}">
                <a16:creationId xmlns:a16="http://schemas.microsoft.com/office/drawing/2014/main" id="{45B062EC-A6EE-7B3A-CB26-4F39DBD633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200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3FA1AD6C-0DBA-26CC-9524-81C6FB32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8DE1626C-62D3-48EA-5E71-F5C4F348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B70009-47D8-41E1-9769-E762EA2FFCBC}" type="slidenum">
              <a:rPr lang="en-US" altLang="en-TZ"/>
              <a:pPr/>
              <a:t>‹#›</a:t>
            </a:fld>
            <a:endParaRPr lang="en-US" altLang="en-TZ"/>
          </a:p>
        </p:txBody>
      </p:sp>
    </p:spTree>
    <p:extLst>
      <p:ext uri="{BB962C8B-B14F-4D97-AF65-F5344CB8AC3E}">
        <p14:creationId xmlns:p14="http://schemas.microsoft.com/office/powerpoint/2010/main" val="2965122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A81E2-F734-314D-F28F-365074DC69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C076C-7742-4961-623F-8E71BE49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6F066-CC39-0FF0-6B17-A964C328E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EDDAF-C0B0-44ED-9B9A-5B467C08BDA2}" type="slidenum">
              <a:rPr lang="en-US" altLang="en-TZ"/>
              <a:pPr/>
              <a:t>‹#›</a:t>
            </a:fld>
            <a:endParaRPr lang="en-US" altLang="en-TZ"/>
          </a:p>
        </p:txBody>
      </p:sp>
    </p:spTree>
    <p:extLst>
      <p:ext uri="{BB962C8B-B14F-4D97-AF65-F5344CB8AC3E}">
        <p14:creationId xmlns:p14="http://schemas.microsoft.com/office/powerpoint/2010/main" val="352038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A203C8-1C6D-9A57-CD84-EC4E1A2FC88E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94C52-CEF1-F1CD-9BAD-77579F332134}"/>
              </a:ext>
            </a:extLst>
          </p:cNvPr>
          <p:cNvSpPr/>
          <p:nvPr/>
        </p:nvSpPr>
        <p:spPr>
          <a:xfrm>
            <a:off x="79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18DA52-629B-CCEB-CD7A-1AD24FBCAC15}"/>
              </a:ext>
            </a:extLst>
          </p:cNvPr>
          <p:cNvSpPr/>
          <p:nvPr/>
        </p:nvSpPr>
        <p:spPr>
          <a:xfrm flipH="1">
            <a:off x="0" y="0"/>
            <a:ext cx="2540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505858" y="-725715"/>
            <a:ext cx="6495145" cy="82731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707A6C-8CD1-8D64-9C3B-2E56550B2C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 rot="5400000">
            <a:off x="-144462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E027BA11-0148-4BB9-9492-A26CD5DE5DD4}" type="slidenum">
              <a:rPr lang="en-US" altLang="en-TZ"/>
              <a:pPr/>
              <a:t>‹#›</a:t>
            </a:fld>
            <a:endParaRPr lang="en-US" altLang="en-TZ"/>
          </a:p>
        </p:txBody>
      </p:sp>
    </p:spTree>
    <p:extLst>
      <p:ext uri="{BB962C8B-B14F-4D97-AF65-F5344CB8AC3E}">
        <p14:creationId xmlns:p14="http://schemas.microsoft.com/office/powerpoint/2010/main" val="379232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C35739-076F-076B-248D-9143660A1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1255713"/>
            <a:ext cx="533400" cy="304800"/>
          </a:xfrm>
        </p:spPr>
        <p:txBody>
          <a:bodyPr/>
          <a:lstStyle>
            <a:lvl1pPr>
              <a:defRPr/>
            </a:lvl1pPr>
          </a:lstStyle>
          <a:p>
            <a:fld id="{8E08DDF0-F2BE-469B-A9A0-7200E510643E}" type="slidenum">
              <a:rPr lang="en-US" altLang="en-TZ"/>
              <a:pPr/>
              <a:t>‹#›</a:t>
            </a:fld>
            <a:endParaRPr lang="en-US" altLang="en-TZ"/>
          </a:p>
        </p:txBody>
      </p:sp>
    </p:spTree>
    <p:extLst>
      <p:ext uri="{BB962C8B-B14F-4D97-AF65-F5344CB8AC3E}">
        <p14:creationId xmlns:p14="http://schemas.microsoft.com/office/powerpoint/2010/main" val="111093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ED4383-D86E-290E-61C5-975986A6E572}"/>
              </a:ext>
            </a:extLst>
          </p:cNvPr>
          <p:cNvSpPr/>
          <p:nvPr/>
        </p:nvSpPr>
        <p:spPr bwMode="white"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E49527-E427-457F-453A-63E6E7DD83A5}"/>
              </a:ext>
            </a:extLst>
          </p:cNvPr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13F99D-92E1-7810-049C-ACCEB60ECB05}"/>
              </a:ext>
            </a:extLst>
          </p:cNvPr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25F37A4C-4084-E641-05E1-E04A5897C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4572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DFB3ADFC-86FB-46EA-9731-4BAD815AA0BC}" type="slidenum">
              <a:rPr lang="en-US" altLang="en-TZ"/>
              <a:pPr/>
              <a:t>‹#›</a:t>
            </a:fld>
            <a:endParaRPr lang="en-US" altLang="en-TZ"/>
          </a:p>
        </p:txBody>
      </p:sp>
    </p:spTree>
    <p:extLst>
      <p:ext uri="{BB962C8B-B14F-4D97-AF65-F5344CB8AC3E}">
        <p14:creationId xmlns:p14="http://schemas.microsoft.com/office/powerpoint/2010/main" val="2272356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B6E4AB5A-9204-5145-1628-36F387D6FA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29846090-DC88-E4B6-454C-8E978682DA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8B88C3D-E2AE-44FD-ACBE-07CC37A53A9F}" type="slidenum">
              <a:rPr lang="en-US" altLang="en-TZ"/>
              <a:pPr/>
              <a:t>‹#›</a:t>
            </a:fld>
            <a:endParaRPr lang="en-US" altLang="en-TZ"/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0A41083E-8A90-5E16-3844-B43D392D33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4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7170389F-76A0-D9A1-1115-0A17054B17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C3CC6292-E0EC-E967-AAB0-770D738ACC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112818-9D68-4F80-9EDE-79CA4526C378}" type="slidenum">
              <a:rPr lang="en-US" altLang="en-TZ"/>
              <a:pPr/>
              <a:t>‹#›</a:t>
            </a:fld>
            <a:endParaRPr lang="en-US" altLang="en-TZ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BE1A6953-2DD6-0134-15E4-2D66EAE801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8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7B6D4-A0BA-489A-DADA-0A3D6B6C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B8D08-FBBD-8B8D-28BA-48B482B8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DB5BA-4137-C639-9E8D-3D30DAD6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383226-EA4A-45A0-845F-BEAB5C51C6A6}" type="slidenum">
              <a:rPr lang="en-US" altLang="en-TZ"/>
              <a:pPr/>
              <a:t>‹#›</a:t>
            </a:fld>
            <a:endParaRPr lang="en-US" altLang="en-TZ"/>
          </a:p>
        </p:txBody>
      </p:sp>
    </p:spTree>
    <p:extLst>
      <p:ext uri="{BB962C8B-B14F-4D97-AF65-F5344CB8AC3E}">
        <p14:creationId xmlns:p14="http://schemas.microsoft.com/office/powerpoint/2010/main" val="278928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AF3AA-B0B7-3295-92D6-3DE22599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B2E41-C51C-ECDA-7F4C-5A417496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9B007-11EC-D738-25AA-F8BA0FA6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02FCE3-C317-4BDC-9B57-CA20E306416B}" type="slidenum">
              <a:rPr lang="en-US" altLang="en-TZ"/>
              <a:pPr/>
              <a:t>‹#›</a:t>
            </a:fld>
            <a:endParaRPr lang="en-US" altLang="en-TZ"/>
          </a:p>
        </p:txBody>
      </p:sp>
    </p:spTree>
    <p:extLst>
      <p:ext uri="{BB962C8B-B14F-4D97-AF65-F5344CB8AC3E}">
        <p14:creationId xmlns:p14="http://schemas.microsoft.com/office/powerpoint/2010/main" val="426297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CBDD7-1CCA-3689-A4EB-DF09E8CDB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D9BA2-178D-7AB8-7EB0-F443F526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C9A43-0306-DA36-851E-DD954C3C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DF9EB-DF0E-431A-9436-FFF5A7418185}" type="slidenum">
              <a:rPr lang="en-US" altLang="en-TZ"/>
              <a:pPr/>
              <a:t>‹#›</a:t>
            </a:fld>
            <a:endParaRPr lang="en-US" altLang="en-TZ"/>
          </a:p>
        </p:txBody>
      </p:sp>
    </p:spTree>
    <p:extLst>
      <p:ext uri="{BB962C8B-B14F-4D97-AF65-F5344CB8AC3E}">
        <p14:creationId xmlns:p14="http://schemas.microsoft.com/office/powerpoint/2010/main" val="409355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A7645F-919D-A8ED-9A1C-D9AC928641C6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E03BB-8BD1-0D21-26DD-79613E0DFBEF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49C11-9F02-C853-4F67-7D0823EABDE6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D00B0A-DC5C-BFE5-DE6F-FA47A28D9613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64F1FB63-F41A-49F9-9E88-52155272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7A2EEF33-53FA-7DB3-26AB-19FA0AA366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C2D61F24-34BB-4E3C-9FBE-E3E7AD91753E}" type="slidenum">
              <a:rPr lang="en-US" altLang="en-TZ"/>
              <a:pPr/>
              <a:t>‹#›</a:t>
            </a:fld>
            <a:endParaRPr lang="en-US" altLang="en-TZ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1972DF36-60FA-C7AC-4378-A6337B7013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  <a:prstGeom prst="rect">
            <a:avLst/>
          </a:prstGeom>
        </p:spPr>
        <p:txBody>
          <a:bodyPr rtlCol="0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37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6AA7C33D-9D8F-A698-4712-F27F6DCAC1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52400" y="228600"/>
            <a:ext cx="8839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Z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EA25B278-15C4-22BD-18AA-429B49F6ED7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600200"/>
            <a:ext cx="8839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Z"/>
              <a:t>Click to edit Master text styles</a:t>
            </a:r>
          </a:p>
          <a:p>
            <a:pPr lvl="1"/>
            <a:r>
              <a:rPr lang="en-US" altLang="en-TZ"/>
              <a:t>Second level</a:t>
            </a:r>
          </a:p>
          <a:p>
            <a:pPr lvl="2"/>
            <a:r>
              <a:rPr lang="en-US" altLang="en-TZ"/>
              <a:t>Third level</a:t>
            </a:r>
          </a:p>
          <a:p>
            <a:pPr lvl="3"/>
            <a:r>
              <a:rPr lang="en-US" altLang="en-TZ"/>
              <a:t>Fourth level</a:t>
            </a:r>
          </a:p>
          <a:p>
            <a:pPr lvl="4"/>
            <a:r>
              <a:rPr lang="en-US" altLang="en-TZ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B8F5BC-D089-0163-AEA9-420BA469884B}"/>
              </a:ext>
            </a:extLst>
          </p:cNvPr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38F8C-B357-7926-B66D-E8B5B1AAAED5}"/>
              </a:ext>
            </a:extLst>
          </p:cNvPr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55039-9F48-4212-2EDA-B59217D80B16}"/>
              </a:ext>
            </a:extLst>
          </p:cNvPr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D0D1B33-891F-02C1-4508-D6728B643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4763" y="1257300"/>
            <a:ext cx="595313" cy="2619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b="1">
                <a:solidFill>
                  <a:srgbClr val="FFFFFF"/>
                </a:solidFill>
              </a:defRPr>
            </a:lvl1pPr>
          </a:lstStyle>
          <a:p>
            <a:fld id="{13CA970E-26C4-49CF-8027-87F63FC84EF1}" type="slidenum">
              <a:rPr lang="en-US" altLang="en-TZ"/>
              <a:pPr/>
              <a:t>‹#›</a:t>
            </a:fld>
            <a:endParaRPr lang="en-US" altLang="en-T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anose="020B0602020104020603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EB641B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39639D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E015E386-6761-250B-CFE6-598FA7F6D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396163" cy="1828800"/>
          </a:xfrm>
        </p:spPr>
        <p:txBody>
          <a:bodyPr/>
          <a:lstStyle/>
          <a:p>
            <a:pPr eaLnBrk="1" hangingPunct="1"/>
            <a:r>
              <a:rPr lang="en-US" altLang="en-TZ" sz="4900" cap="none"/>
              <a:t>ICSE 6222: Mobile Tel. Tech</a:t>
            </a:r>
          </a:p>
        </p:txBody>
      </p:sp>
      <p:sp>
        <p:nvSpPr>
          <p:cNvPr id="13315" name="Subtitle 2">
            <a:extLst>
              <a:ext uri="{FF2B5EF4-FFF2-40B4-BE49-F238E27FC236}">
                <a16:creationId xmlns:a16="http://schemas.microsoft.com/office/drawing/2014/main" id="{FDB49942-368A-FAB8-1B75-A3EFD059C842}"/>
              </a:ext>
            </a:extLst>
          </p:cNvPr>
          <p:cNvSpPr txBox="1">
            <a:spLocks/>
          </p:cNvSpPr>
          <p:nvPr/>
        </p:nvSpPr>
        <p:spPr bwMode="auto">
          <a:xfrm>
            <a:off x="685800" y="3495675"/>
            <a:ext cx="7859713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endParaRPr lang="en-TZ" altLang="en-TZ" sz="3600" b="1"/>
          </a:p>
        </p:txBody>
      </p:sp>
      <p:sp>
        <p:nvSpPr>
          <p:cNvPr id="13316" name="Subtitle 4">
            <a:extLst>
              <a:ext uri="{FF2B5EF4-FFF2-40B4-BE49-F238E27FC236}">
                <a16:creationId xmlns:a16="http://schemas.microsoft.com/office/drawing/2014/main" id="{4ECBC595-3476-7BBB-FE0B-2EC8D48EA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eaLnBrk="1" hangingPunct="1"/>
            <a:endParaRPr lang="en-TZ" altLang="en-TZ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>
            <a:extLst>
              <a:ext uri="{FF2B5EF4-FFF2-40B4-BE49-F238E27FC236}">
                <a16:creationId xmlns:a16="http://schemas.microsoft.com/office/drawing/2014/main" id="{13CB91C0-1C75-EDBC-97D6-5D7974D48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Time Division Multiple Access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12B84-7653-3BED-CC82-5FA39CE9F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97425"/>
            <a:ext cx="8229600" cy="1871663"/>
          </a:xfrm>
        </p:spPr>
        <p:txBody>
          <a:bodyPr rtlCol="0">
            <a:normAutofit fontScale="77500" lnSpcReduction="2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altLang="zh-CN" dirty="0"/>
              <a:t>Time is divided into slots and only one mobile terminal transmits during each slot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altLang="zh-CN" dirty="0"/>
              <a:t>Like during the lecture, only one can talk, but others may take the floor in turn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altLang="zh-CN" dirty="0"/>
              <a:t>Each user is given a specific slot. No competition in cellular network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altLang="zh-CN" dirty="0"/>
              <a:t>Unlike Carrier Sensing Multiple Access (CSMA) in </a:t>
            </a:r>
            <a:r>
              <a:rPr lang="en-US" altLang="zh-CN" dirty="0" err="1"/>
              <a:t>WiFi</a:t>
            </a:r>
            <a:endParaRPr lang="en-US" altLang="zh-CN" dirty="0"/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8041939E-E53E-3AD9-DDF7-F9EC98AB3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692275"/>
            <a:ext cx="5218112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Box 4">
            <a:extLst>
              <a:ext uri="{FF2B5EF4-FFF2-40B4-BE49-F238E27FC236}">
                <a16:creationId xmlns:a16="http://schemas.microsoft.com/office/drawing/2014/main" id="{2C10D9BE-4DE5-8D4A-3687-B37EBB11F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3716338"/>
            <a:ext cx="43910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Guard time – signal transmitted by mobile terminals at different locations do no arrive at the base station at the same time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2534" name="Slide Number Placeholder 2">
            <a:extLst>
              <a:ext uri="{FF2B5EF4-FFF2-40B4-BE49-F238E27FC236}">
                <a16:creationId xmlns:a16="http://schemas.microsoft.com/office/drawing/2014/main" id="{9A0AC8B3-3000-C085-6204-8278C1B80B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C28F223E-A43D-4E31-A725-C27B1E73C0AA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10</a:t>
            </a:fld>
            <a:endParaRPr lang="en-US" altLang="en-TZ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>
            <a:extLst>
              <a:ext uri="{FF2B5EF4-FFF2-40B4-BE49-F238E27FC236}">
                <a16:creationId xmlns:a16="http://schemas.microsoft.com/office/drawing/2014/main" id="{3E1F6EC5-DE5C-F996-3C25-2E0C230D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Code Division Multiple Access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3555" name="内容占位符 2">
            <a:extLst>
              <a:ext uri="{FF2B5EF4-FFF2-40B4-BE49-F238E27FC236}">
                <a16:creationId xmlns:a16="http://schemas.microsoft.com/office/drawing/2014/main" id="{07E5C2E1-A4DA-7C47-E04D-9059BA391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Use of orthogonal codes to separate different transmissions</a:t>
            </a:r>
          </a:p>
          <a:p>
            <a:pPr eaLnBrk="1" hangingPunct="1"/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Each symbol of bit is transmitted as a larger number of bits using the user specific code – Spreading</a:t>
            </a:r>
          </a:p>
          <a:p>
            <a:pPr lvl="1" eaLnBrk="1" hangingPunct="1"/>
            <a:r>
              <a:rPr lang="en-US" altLang="zh-CN" sz="2000">
                <a:latin typeface="Calibri" panose="020F0502020204030204" pitchFamily="34" charset="0"/>
                <a:ea typeface="SimSun" panose="02010600030101010101" pitchFamily="2" charset="-122"/>
              </a:rPr>
              <a:t>Bandwidth occupied by the signal is much larger than the information transmission rate</a:t>
            </a:r>
          </a:p>
          <a:p>
            <a:pPr lvl="1" eaLnBrk="1" hangingPunct="1"/>
            <a:r>
              <a:rPr lang="en-US" altLang="zh-CN" sz="2000">
                <a:latin typeface="Calibri" panose="020F0502020204030204" pitchFamily="34" charset="0"/>
                <a:ea typeface="SimSun" panose="02010600030101010101" pitchFamily="2" charset="-122"/>
              </a:rPr>
              <a:t>But all users use the same frequency band together</a:t>
            </a:r>
            <a:endParaRPr lang="zh-CN" altLang="en-US" sz="20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pic>
        <p:nvPicPr>
          <p:cNvPr id="23556" name="Picture 2" descr="http://upload.wikimedia.org/wikipedia/commons/thumb/7/7e/Generation_of_CDMA.svg/750px-Generation_of_CDMA.svg.png">
            <a:extLst>
              <a:ext uri="{FF2B5EF4-FFF2-40B4-BE49-F238E27FC236}">
                <a16:creationId xmlns:a16="http://schemas.microsoft.com/office/drawing/2014/main" id="{32896373-C1FB-6990-4B9A-E846775F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946525"/>
            <a:ext cx="71437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6C425F2-7393-C88E-CF39-25E080DF7146}"/>
              </a:ext>
            </a:extLst>
          </p:cNvPr>
          <p:cNvCxnSpPr/>
          <p:nvPr/>
        </p:nvCxnSpPr>
        <p:spPr>
          <a:xfrm>
            <a:off x="7524750" y="4365625"/>
            <a:ext cx="0" cy="9350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TextBox 6">
            <a:extLst>
              <a:ext uri="{FF2B5EF4-FFF2-40B4-BE49-F238E27FC236}">
                <a16:creationId xmlns:a16="http://schemas.microsoft.com/office/drawing/2014/main" id="{A6575527-DA19-0565-902E-E5E818212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076700"/>
            <a:ext cx="2592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Orthogonal among users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052F9A89-AF9D-9556-BEA8-39B85761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Why am I telling you this?</a:t>
            </a:r>
          </a:p>
        </p:txBody>
      </p:sp>
      <p:sp>
        <p:nvSpPr>
          <p:cNvPr id="24579" name="Slide Number Placeholder 2">
            <a:extLst>
              <a:ext uri="{FF2B5EF4-FFF2-40B4-BE49-F238E27FC236}">
                <a16:creationId xmlns:a16="http://schemas.microsoft.com/office/drawing/2014/main" id="{782A3D60-1F3D-C0D4-4925-787324726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05214F08-29D3-4A40-8544-0B2CC9D5FB50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12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D6CF1-7AC2-BA82-293C-6924DD3EDD0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/>
              <a:t>…and cell networks (pre-LTE) were not designed for IP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/>
              <a:t>Instead, optimized for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/>
              <a:t>Circuit-switched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/>
              <a:t>Low bitrate (calls/text)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/>
              <a:t>Charging customers, allowing connections from any cell provider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endParaRPr lang="en-US" dirty="0"/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D944FE1B-DA5A-7962-FD76-D9A166B419D8}"/>
              </a:ext>
            </a:extLst>
          </p:cNvPr>
          <p:cNvGrpSpPr>
            <a:grpSpLocks/>
          </p:cNvGrpSpPr>
          <p:nvPr/>
        </p:nvGrpSpPr>
        <p:grpSpPr bwMode="auto">
          <a:xfrm>
            <a:off x="561975" y="2195513"/>
            <a:ext cx="7766050" cy="1179512"/>
            <a:chOff x="414979" y="3333623"/>
            <a:chExt cx="8263530" cy="15232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F27068-EC5D-E8ED-BD65-C52515694C80}"/>
                </a:ext>
              </a:extLst>
            </p:cNvPr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BC2FE9F7-67F5-34A3-FDC1-6A901D946C88}"/>
                </a:ext>
              </a:extLst>
            </p:cNvPr>
            <p:cNvSpPr txBox="1">
              <a:spLocks/>
            </p:cNvSpPr>
            <p:nvPr/>
          </p:nvSpPr>
          <p:spPr>
            <a:xfrm>
              <a:off x="514642" y="3403326"/>
              <a:ext cx="8118259" cy="13018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normAutofit lnSpcReduction="1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 fontAlgn="auto"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None/>
                <a:defRPr/>
              </a:pPr>
              <a:r>
                <a:rPr lang="en-US" sz="3200" dirty="0">
                  <a:solidFill>
                    <a:schemeClr val="bg1"/>
                  </a:solidFill>
                </a:rPr>
                <a:t>The performance we get out of cell networks is intimately tied to network design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80E3CAE0-BD44-754A-7433-905165FF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Wired networks are relatively simple</a:t>
            </a:r>
          </a:p>
        </p:txBody>
      </p:sp>
      <p:sp>
        <p:nvSpPr>
          <p:cNvPr id="25603" name="Slide Number Placeholder 2">
            <a:extLst>
              <a:ext uri="{FF2B5EF4-FFF2-40B4-BE49-F238E27FC236}">
                <a16:creationId xmlns:a16="http://schemas.microsoft.com/office/drawing/2014/main" id="{0334977D-83A4-A77E-E543-0DFD59CEE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98D18045-72CC-4E27-B8E1-F92A0E749C1A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13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pic>
        <p:nvPicPr>
          <p:cNvPr id="25604" name="Content Placeholder 6">
            <a:extLst>
              <a:ext uri="{FF2B5EF4-FFF2-40B4-BE49-F238E27FC236}">
                <a16:creationId xmlns:a16="http://schemas.microsoft.com/office/drawing/2014/main" id="{66BC46DF-3689-7ABD-AE2B-CD4558ABBBB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r="16608"/>
          <a:stretch>
            <a:fillRect/>
          </a:stretch>
        </p:blipFill>
        <p:spPr/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102EFB3-476F-0C18-E6CE-7A8941C4EB53}"/>
              </a:ext>
            </a:extLst>
          </p:cNvPr>
          <p:cNvSpPr/>
          <p:nvPr/>
        </p:nvSpPr>
        <p:spPr>
          <a:xfrm>
            <a:off x="2776538" y="4518025"/>
            <a:ext cx="3556000" cy="1065213"/>
          </a:xfrm>
          <a:prstGeom prst="wedgeRoundRectCallout">
            <a:avLst>
              <a:gd name="adj1" fmla="val -45252"/>
              <a:gd name="adj2" fmla="val 80614"/>
              <a:gd name="adj3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DSL Access Multiplexer: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Separates voice and data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5961D06-D615-501D-F810-BEDC23435991}"/>
              </a:ext>
            </a:extLst>
          </p:cNvPr>
          <p:cNvSpPr/>
          <p:nvPr/>
        </p:nvSpPr>
        <p:spPr>
          <a:xfrm>
            <a:off x="3265488" y="4560888"/>
            <a:ext cx="5595937" cy="1066800"/>
          </a:xfrm>
          <a:prstGeom prst="wedgeRoundRectCallout">
            <a:avLst>
              <a:gd name="adj1" fmla="val -11854"/>
              <a:gd name="adj2" fmla="val 89122"/>
              <a:gd name="adj3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Broadband Remote Access Server: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Bridge between layer 2 and 3, sits in 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C809B398-D492-0C28-2BD0-E43FF7EB7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“Simplified” view of 3G</a:t>
            </a:r>
          </a:p>
        </p:txBody>
      </p:sp>
      <p:sp>
        <p:nvSpPr>
          <p:cNvPr id="26627" name="Slide Number Placeholder 2">
            <a:extLst>
              <a:ext uri="{FF2B5EF4-FFF2-40B4-BE49-F238E27FC236}">
                <a16:creationId xmlns:a16="http://schemas.microsoft.com/office/drawing/2014/main" id="{38C5CC10-96ED-E505-6DA8-217B4938C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58DB22B8-234B-4845-BAD6-DE18342EC008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14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pic>
        <p:nvPicPr>
          <p:cNvPr id="26628" name="Content Placeholder 4">
            <a:extLst>
              <a:ext uri="{FF2B5EF4-FFF2-40B4-BE49-F238E27FC236}">
                <a16:creationId xmlns:a16="http://schemas.microsoft.com/office/drawing/2014/main" id="{BEFCA58A-5626-9269-536B-4D7080F8625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18909" r="5721" b="4605"/>
          <a:stretch>
            <a:fillRect/>
          </a:stretch>
        </p:blipFill>
        <p:spPr>
          <a:xfrm>
            <a:off x="558800" y="1704975"/>
            <a:ext cx="7605713" cy="4645025"/>
          </a:xfr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1F40C0A-03C6-D6E6-C25A-F97F6CABD5B0}"/>
              </a:ext>
            </a:extLst>
          </p:cNvPr>
          <p:cNvSpPr/>
          <p:nvPr/>
        </p:nvSpPr>
        <p:spPr>
          <a:xfrm>
            <a:off x="725488" y="3284538"/>
            <a:ext cx="4408487" cy="1065212"/>
          </a:xfrm>
          <a:prstGeom prst="wedgeRoundRectCallout">
            <a:avLst>
              <a:gd name="adj1" fmla="val -35539"/>
              <a:gd name="adj2" fmla="val -104861"/>
              <a:gd name="adj3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>
                <a:solidFill>
                  <a:schemeClr val="bg1"/>
                </a:solidFill>
              </a:rPr>
              <a:t>NodeB</a:t>
            </a:r>
            <a:r>
              <a:rPr lang="en-US" sz="2400" dirty="0">
                <a:solidFill>
                  <a:schemeClr val="bg1"/>
                </a:solidFill>
              </a:rPr>
              <a:t> &amp; Base Station Controller: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Converts RF to wired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82AF2F0-3143-3D1F-B559-E258CD2B8AA4}"/>
              </a:ext>
            </a:extLst>
          </p:cNvPr>
          <p:cNvSpPr/>
          <p:nvPr/>
        </p:nvSpPr>
        <p:spPr>
          <a:xfrm>
            <a:off x="2638425" y="3217863"/>
            <a:ext cx="3556000" cy="1066800"/>
          </a:xfrm>
          <a:prstGeom prst="wedgeRoundRectCallout">
            <a:avLst>
              <a:gd name="adj1" fmla="val -50354"/>
              <a:gd name="adj2" fmla="val -96353"/>
              <a:gd name="adj3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Mobile switching center: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Analog to digital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6CC5DF7-9ABE-D1D0-F695-5D8E1A91ED35}"/>
              </a:ext>
            </a:extLst>
          </p:cNvPr>
          <p:cNvSpPr/>
          <p:nvPr/>
        </p:nvSpPr>
        <p:spPr>
          <a:xfrm>
            <a:off x="3824288" y="3298825"/>
            <a:ext cx="5119687" cy="1065213"/>
          </a:xfrm>
          <a:prstGeom prst="wedgeRoundRectCallout">
            <a:avLst>
              <a:gd name="adj1" fmla="val -50354"/>
              <a:gd name="adj2" fmla="val -96353"/>
              <a:gd name="adj3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Serving GPRS Support Node: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Move IP packets to/from radio network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E8263F8-771D-A121-21E9-385C1C5D5FB3}"/>
              </a:ext>
            </a:extLst>
          </p:cNvPr>
          <p:cNvSpPr/>
          <p:nvPr/>
        </p:nvSpPr>
        <p:spPr>
          <a:xfrm>
            <a:off x="4024313" y="3305175"/>
            <a:ext cx="5119687" cy="1066800"/>
          </a:xfrm>
          <a:prstGeom prst="wedgeRoundRectCallout">
            <a:avLst>
              <a:gd name="adj1" fmla="val -18462"/>
              <a:gd name="adj2" fmla="val -92950"/>
              <a:gd name="adj3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Gateway GPRS Support Node: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</a:rPr>
              <a:t>Route to/from the </a:t>
            </a:r>
            <a:r>
              <a:rPr lang="en-US" sz="2400" dirty="0" err="1">
                <a:solidFill>
                  <a:schemeClr val="bg1"/>
                </a:solidFill>
              </a:rPr>
              <a:t>Interet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B3D089CE-0D51-1B19-E341-1F55931EB47D}"/>
              </a:ext>
            </a:extLst>
          </p:cNvPr>
          <p:cNvSpPr/>
          <p:nvPr/>
        </p:nvSpPr>
        <p:spPr>
          <a:xfrm>
            <a:off x="5661025" y="3429000"/>
            <a:ext cx="598488" cy="2613025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A4C56-2AC5-30B7-CD49-C0E8B58409CB}"/>
              </a:ext>
            </a:extLst>
          </p:cNvPr>
          <p:cNvSpPr/>
          <p:nvPr/>
        </p:nvSpPr>
        <p:spPr>
          <a:xfrm>
            <a:off x="6454892" y="3910763"/>
            <a:ext cx="1074394" cy="15696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</a:rPr>
              <a:t>$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91857AD1-78C2-9E7C-EF83-85FE3D4F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Packet switched vs circuit switched</a:t>
            </a:r>
          </a:p>
        </p:txBody>
      </p:sp>
      <p:sp>
        <p:nvSpPr>
          <p:cNvPr id="27651" name="Slide Number Placeholder 2">
            <a:extLst>
              <a:ext uri="{FF2B5EF4-FFF2-40B4-BE49-F238E27FC236}">
                <a16:creationId xmlns:a16="http://schemas.microsoft.com/office/drawing/2014/main" id="{3EFBE64F-06E1-DA2C-831D-673ED7756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9A0C4452-4E7A-415E-A30C-F584A2AEF3E2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15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pic>
        <p:nvPicPr>
          <p:cNvPr id="27652" name="Content Placeholder 4">
            <a:extLst>
              <a:ext uri="{FF2B5EF4-FFF2-40B4-BE49-F238E27FC236}">
                <a16:creationId xmlns:a16="http://schemas.microsoft.com/office/drawing/2014/main" id="{1ABD7B8F-5D52-8096-6C21-EAF2BF835D3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1" r="-8501" b="59204"/>
          <a:stretch>
            <a:fillRect/>
          </a:stretch>
        </p:blipFill>
        <p:spPr>
          <a:xfrm>
            <a:off x="152400" y="1600200"/>
            <a:ext cx="8839200" cy="2082800"/>
          </a:xfr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2209AFD-330F-6F2B-5771-B71E3ADD1813}"/>
              </a:ext>
            </a:extLst>
          </p:cNvPr>
          <p:cNvSpPr txBox="1">
            <a:spLocks/>
          </p:cNvSpPr>
          <p:nvPr/>
        </p:nvSpPr>
        <p:spPr bwMode="auto">
          <a:xfrm>
            <a:off x="152400" y="1600200"/>
            <a:ext cx="8839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9088" indent="-3190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639763" indent="-2730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endParaRPr lang="en-US" altLang="en-TZ" sz="2900"/>
          </a:p>
          <a:p>
            <a:pPr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endParaRPr lang="en-US" altLang="en-TZ" sz="2900"/>
          </a:p>
          <a:p>
            <a:pPr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endParaRPr lang="en-US" altLang="en-TZ" sz="2900"/>
          </a:p>
          <a:p>
            <a:pPr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endParaRPr lang="en-US" altLang="en-TZ" sz="2900"/>
          </a:p>
          <a:p>
            <a:pPr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endParaRPr lang="en-US" altLang="en-TZ" sz="2900"/>
          </a:p>
          <a:p>
            <a:pPr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r>
              <a:rPr lang="en-US" altLang="en-TZ" sz="2900"/>
              <a:t>3G and earlier maintains two data paths</a:t>
            </a:r>
          </a:p>
          <a:p>
            <a:pPr lvl="1" ea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</a:pPr>
            <a:r>
              <a:rPr lang="en-US" altLang="en-TZ" sz="2600"/>
              <a:t>Circuit switched: Phone calls (8kbps) and SMS/MMS</a:t>
            </a:r>
          </a:p>
          <a:p>
            <a:pPr lvl="1" ea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</a:pPr>
            <a:r>
              <a:rPr lang="en-US" altLang="en-TZ" sz="2600"/>
              <a:t>Packet switched: All IP data</a:t>
            </a:r>
          </a:p>
          <a:p>
            <a:pPr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endParaRPr lang="en-US" altLang="en-TZ" sz="29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DFB3A4B-50B7-2B6C-8847-1B37AD4E9B14}"/>
              </a:ext>
            </a:extLst>
          </p:cNvPr>
          <p:cNvSpPr/>
          <p:nvPr/>
        </p:nvSpPr>
        <p:spPr>
          <a:xfrm>
            <a:off x="1287463" y="1995488"/>
            <a:ext cx="6296025" cy="1125537"/>
          </a:xfrm>
          <a:custGeom>
            <a:avLst/>
            <a:gdLst>
              <a:gd name="connsiteX0" fmla="*/ 0 w 6295571"/>
              <a:gd name="connsiteY0" fmla="*/ 997857 h 1124857"/>
              <a:gd name="connsiteX1" fmla="*/ 489857 w 6295571"/>
              <a:gd name="connsiteY1" fmla="*/ 1016000 h 1124857"/>
              <a:gd name="connsiteX2" fmla="*/ 743857 w 6295571"/>
              <a:gd name="connsiteY2" fmla="*/ 1070429 h 1124857"/>
              <a:gd name="connsiteX3" fmla="*/ 870857 w 6295571"/>
              <a:gd name="connsiteY3" fmla="*/ 1088572 h 1124857"/>
              <a:gd name="connsiteX4" fmla="*/ 1034143 w 6295571"/>
              <a:gd name="connsiteY4" fmla="*/ 1124857 h 1124857"/>
              <a:gd name="connsiteX5" fmla="*/ 1905000 w 6295571"/>
              <a:gd name="connsiteY5" fmla="*/ 1106715 h 1124857"/>
              <a:gd name="connsiteX6" fmla="*/ 2068286 w 6295571"/>
              <a:gd name="connsiteY6" fmla="*/ 1034143 h 1124857"/>
              <a:gd name="connsiteX7" fmla="*/ 2122714 w 6295571"/>
              <a:gd name="connsiteY7" fmla="*/ 1016000 h 1124857"/>
              <a:gd name="connsiteX8" fmla="*/ 2177143 w 6295571"/>
              <a:gd name="connsiteY8" fmla="*/ 979715 h 1124857"/>
              <a:gd name="connsiteX9" fmla="*/ 2231571 w 6295571"/>
              <a:gd name="connsiteY9" fmla="*/ 961572 h 1124857"/>
              <a:gd name="connsiteX10" fmla="*/ 2286000 w 6295571"/>
              <a:gd name="connsiteY10" fmla="*/ 925286 h 1124857"/>
              <a:gd name="connsiteX11" fmla="*/ 2358571 w 6295571"/>
              <a:gd name="connsiteY11" fmla="*/ 907143 h 1124857"/>
              <a:gd name="connsiteX12" fmla="*/ 2413000 w 6295571"/>
              <a:gd name="connsiteY12" fmla="*/ 889000 h 1124857"/>
              <a:gd name="connsiteX13" fmla="*/ 2540000 w 6295571"/>
              <a:gd name="connsiteY13" fmla="*/ 834572 h 1124857"/>
              <a:gd name="connsiteX14" fmla="*/ 2648857 w 6295571"/>
              <a:gd name="connsiteY14" fmla="*/ 743857 h 1124857"/>
              <a:gd name="connsiteX15" fmla="*/ 2757714 w 6295571"/>
              <a:gd name="connsiteY15" fmla="*/ 671286 h 1124857"/>
              <a:gd name="connsiteX16" fmla="*/ 2794000 w 6295571"/>
              <a:gd name="connsiteY16" fmla="*/ 616857 h 1124857"/>
              <a:gd name="connsiteX17" fmla="*/ 2848428 w 6295571"/>
              <a:gd name="connsiteY17" fmla="*/ 508000 h 1124857"/>
              <a:gd name="connsiteX18" fmla="*/ 2902857 w 6295571"/>
              <a:gd name="connsiteY18" fmla="*/ 471715 h 1124857"/>
              <a:gd name="connsiteX19" fmla="*/ 3011714 w 6295571"/>
              <a:gd name="connsiteY19" fmla="*/ 362857 h 1124857"/>
              <a:gd name="connsiteX20" fmla="*/ 3066143 w 6295571"/>
              <a:gd name="connsiteY20" fmla="*/ 308429 h 1124857"/>
              <a:gd name="connsiteX21" fmla="*/ 3102428 w 6295571"/>
              <a:gd name="connsiteY21" fmla="*/ 254000 h 1124857"/>
              <a:gd name="connsiteX22" fmla="*/ 3156857 w 6295571"/>
              <a:gd name="connsiteY22" fmla="*/ 235857 h 1124857"/>
              <a:gd name="connsiteX23" fmla="*/ 3211286 w 6295571"/>
              <a:gd name="connsiteY23" fmla="*/ 199572 h 1124857"/>
              <a:gd name="connsiteX24" fmla="*/ 3265714 w 6295571"/>
              <a:gd name="connsiteY24" fmla="*/ 181429 h 1124857"/>
              <a:gd name="connsiteX25" fmla="*/ 3320143 w 6295571"/>
              <a:gd name="connsiteY25" fmla="*/ 145143 h 1124857"/>
              <a:gd name="connsiteX26" fmla="*/ 3374571 w 6295571"/>
              <a:gd name="connsiteY26" fmla="*/ 127000 h 1124857"/>
              <a:gd name="connsiteX27" fmla="*/ 3429000 w 6295571"/>
              <a:gd name="connsiteY27" fmla="*/ 90715 h 1124857"/>
              <a:gd name="connsiteX28" fmla="*/ 3574143 w 6295571"/>
              <a:gd name="connsiteY28" fmla="*/ 72572 h 1124857"/>
              <a:gd name="connsiteX29" fmla="*/ 3918857 w 6295571"/>
              <a:gd name="connsiteY29" fmla="*/ 36286 h 1124857"/>
              <a:gd name="connsiteX30" fmla="*/ 4082143 w 6295571"/>
              <a:gd name="connsiteY30" fmla="*/ 0 h 1124857"/>
              <a:gd name="connsiteX31" fmla="*/ 4535714 w 6295571"/>
              <a:gd name="connsiteY31" fmla="*/ 18143 h 1124857"/>
              <a:gd name="connsiteX32" fmla="*/ 4626428 w 6295571"/>
              <a:gd name="connsiteY32" fmla="*/ 36286 h 1124857"/>
              <a:gd name="connsiteX33" fmla="*/ 4699000 w 6295571"/>
              <a:gd name="connsiteY33" fmla="*/ 54429 h 1124857"/>
              <a:gd name="connsiteX34" fmla="*/ 6150428 w 6295571"/>
              <a:gd name="connsiteY34" fmla="*/ 72572 h 1124857"/>
              <a:gd name="connsiteX35" fmla="*/ 6295571 w 6295571"/>
              <a:gd name="connsiteY35" fmla="*/ 127000 h 112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95571" h="1124857">
                <a:moveTo>
                  <a:pt x="0" y="997857"/>
                </a:moveTo>
                <a:cubicBezTo>
                  <a:pt x="163286" y="1003905"/>
                  <a:pt x="326759" y="1006115"/>
                  <a:pt x="489857" y="1016000"/>
                </a:cubicBezTo>
                <a:cubicBezTo>
                  <a:pt x="617861" y="1023758"/>
                  <a:pt x="603756" y="1050414"/>
                  <a:pt x="743857" y="1070429"/>
                </a:cubicBezTo>
                <a:cubicBezTo>
                  <a:pt x="786190" y="1076477"/>
                  <a:pt x="828676" y="1081542"/>
                  <a:pt x="870857" y="1088572"/>
                </a:cubicBezTo>
                <a:cubicBezTo>
                  <a:pt x="939947" y="1100087"/>
                  <a:pt x="968912" y="1108550"/>
                  <a:pt x="1034143" y="1124857"/>
                </a:cubicBezTo>
                <a:cubicBezTo>
                  <a:pt x="1324429" y="1118810"/>
                  <a:pt x="1615098" y="1122820"/>
                  <a:pt x="1905000" y="1106715"/>
                </a:cubicBezTo>
                <a:cubicBezTo>
                  <a:pt x="2010313" y="1100864"/>
                  <a:pt x="1995846" y="1070363"/>
                  <a:pt x="2068286" y="1034143"/>
                </a:cubicBezTo>
                <a:cubicBezTo>
                  <a:pt x="2085391" y="1025590"/>
                  <a:pt x="2105609" y="1024552"/>
                  <a:pt x="2122714" y="1016000"/>
                </a:cubicBezTo>
                <a:cubicBezTo>
                  <a:pt x="2142217" y="1006249"/>
                  <a:pt x="2157640" y="989466"/>
                  <a:pt x="2177143" y="979715"/>
                </a:cubicBezTo>
                <a:cubicBezTo>
                  <a:pt x="2194248" y="971163"/>
                  <a:pt x="2214466" y="970125"/>
                  <a:pt x="2231571" y="961572"/>
                </a:cubicBezTo>
                <a:cubicBezTo>
                  <a:pt x="2251074" y="951820"/>
                  <a:pt x="2265958" y="933876"/>
                  <a:pt x="2286000" y="925286"/>
                </a:cubicBezTo>
                <a:cubicBezTo>
                  <a:pt x="2308919" y="915464"/>
                  <a:pt x="2334596" y="913993"/>
                  <a:pt x="2358571" y="907143"/>
                </a:cubicBezTo>
                <a:cubicBezTo>
                  <a:pt x="2376960" y="901889"/>
                  <a:pt x="2395422" y="896533"/>
                  <a:pt x="2413000" y="889000"/>
                </a:cubicBezTo>
                <a:cubicBezTo>
                  <a:pt x="2569935" y="821743"/>
                  <a:pt x="2412354" y="877121"/>
                  <a:pt x="2540000" y="834572"/>
                </a:cubicBezTo>
                <a:cubicBezTo>
                  <a:pt x="2698993" y="675576"/>
                  <a:pt x="2497318" y="870138"/>
                  <a:pt x="2648857" y="743857"/>
                </a:cubicBezTo>
                <a:cubicBezTo>
                  <a:pt x="2739459" y="668356"/>
                  <a:pt x="2662063" y="703170"/>
                  <a:pt x="2757714" y="671286"/>
                </a:cubicBezTo>
                <a:cubicBezTo>
                  <a:pt x="2769809" y="653143"/>
                  <a:pt x="2784248" y="636360"/>
                  <a:pt x="2794000" y="616857"/>
                </a:cubicBezTo>
                <a:cubicBezTo>
                  <a:pt x="2823511" y="557836"/>
                  <a:pt x="2796436" y="559992"/>
                  <a:pt x="2848428" y="508000"/>
                </a:cubicBezTo>
                <a:cubicBezTo>
                  <a:pt x="2863846" y="492582"/>
                  <a:pt x="2886560" y="486201"/>
                  <a:pt x="2902857" y="471715"/>
                </a:cubicBezTo>
                <a:cubicBezTo>
                  <a:pt x="2941211" y="437623"/>
                  <a:pt x="2975428" y="399143"/>
                  <a:pt x="3011714" y="362857"/>
                </a:cubicBezTo>
                <a:cubicBezTo>
                  <a:pt x="3029857" y="344714"/>
                  <a:pt x="3051911" y="329778"/>
                  <a:pt x="3066143" y="308429"/>
                </a:cubicBezTo>
                <a:cubicBezTo>
                  <a:pt x="3078238" y="290286"/>
                  <a:pt x="3085401" y="267622"/>
                  <a:pt x="3102428" y="254000"/>
                </a:cubicBezTo>
                <a:cubicBezTo>
                  <a:pt x="3117362" y="242053"/>
                  <a:pt x="3139752" y="244410"/>
                  <a:pt x="3156857" y="235857"/>
                </a:cubicBezTo>
                <a:cubicBezTo>
                  <a:pt x="3176360" y="226106"/>
                  <a:pt x="3191783" y="209323"/>
                  <a:pt x="3211286" y="199572"/>
                </a:cubicBezTo>
                <a:cubicBezTo>
                  <a:pt x="3228391" y="191020"/>
                  <a:pt x="3248609" y="189982"/>
                  <a:pt x="3265714" y="181429"/>
                </a:cubicBezTo>
                <a:cubicBezTo>
                  <a:pt x="3285217" y="171677"/>
                  <a:pt x="3300640" y="154895"/>
                  <a:pt x="3320143" y="145143"/>
                </a:cubicBezTo>
                <a:cubicBezTo>
                  <a:pt x="3337248" y="136590"/>
                  <a:pt x="3357466" y="135552"/>
                  <a:pt x="3374571" y="127000"/>
                </a:cubicBezTo>
                <a:cubicBezTo>
                  <a:pt x="3394074" y="117249"/>
                  <a:pt x="3407963" y="96452"/>
                  <a:pt x="3429000" y="90715"/>
                </a:cubicBezTo>
                <a:cubicBezTo>
                  <a:pt x="3476040" y="77886"/>
                  <a:pt x="3525627" y="77424"/>
                  <a:pt x="3574143" y="72572"/>
                </a:cubicBezTo>
                <a:cubicBezTo>
                  <a:pt x="3845858" y="45400"/>
                  <a:pt x="3713080" y="67944"/>
                  <a:pt x="3918857" y="36286"/>
                </a:cubicBezTo>
                <a:cubicBezTo>
                  <a:pt x="4037455" y="18040"/>
                  <a:pt x="3997559" y="28195"/>
                  <a:pt x="4082143" y="0"/>
                </a:cubicBezTo>
                <a:cubicBezTo>
                  <a:pt x="4233333" y="6048"/>
                  <a:pt x="4384738" y="8078"/>
                  <a:pt x="4535714" y="18143"/>
                </a:cubicBezTo>
                <a:cubicBezTo>
                  <a:pt x="4566483" y="20194"/>
                  <a:pt x="4596325" y="29597"/>
                  <a:pt x="4626428" y="36286"/>
                </a:cubicBezTo>
                <a:cubicBezTo>
                  <a:pt x="4650769" y="41695"/>
                  <a:pt x="4674072" y="53835"/>
                  <a:pt x="4699000" y="54429"/>
                </a:cubicBezTo>
                <a:cubicBezTo>
                  <a:pt x="5182710" y="65946"/>
                  <a:pt x="5666619" y="66524"/>
                  <a:pt x="6150428" y="72572"/>
                </a:cubicBezTo>
                <a:cubicBezTo>
                  <a:pt x="6276158" y="93527"/>
                  <a:pt x="6233274" y="64703"/>
                  <a:pt x="6295571" y="127000"/>
                </a:cubicBezTo>
              </a:path>
            </a:pathLst>
          </a:custGeom>
          <a:ln w="76200" cmpd="sng">
            <a:solidFill>
              <a:srgbClr val="DA1F28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4482DAF-EB4B-98C6-18BF-555A483F3095}"/>
              </a:ext>
            </a:extLst>
          </p:cNvPr>
          <p:cNvSpPr/>
          <p:nvPr/>
        </p:nvSpPr>
        <p:spPr>
          <a:xfrm>
            <a:off x="1287463" y="2862263"/>
            <a:ext cx="5353050" cy="441325"/>
          </a:xfrm>
          <a:custGeom>
            <a:avLst/>
            <a:gdLst>
              <a:gd name="connsiteX0" fmla="*/ 0 w 5352143"/>
              <a:gd name="connsiteY0" fmla="*/ 276880 h 442543"/>
              <a:gd name="connsiteX1" fmla="*/ 671286 w 5352143"/>
              <a:gd name="connsiteY1" fmla="*/ 295023 h 442543"/>
              <a:gd name="connsiteX2" fmla="*/ 743857 w 5352143"/>
              <a:gd name="connsiteY2" fmla="*/ 313166 h 442543"/>
              <a:gd name="connsiteX3" fmla="*/ 870857 w 5352143"/>
              <a:gd name="connsiteY3" fmla="*/ 331309 h 442543"/>
              <a:gd name="connsiteX4" fmla="*/ 1614714 w 5352143"/>
              <a:gd name="connsiteY4" fmla="*/ 295023 h 442543"/>
              <a:gd name="connsiteX5" fmla="*/ 1705428 w 5352143"/>
              <a:gd name="connsiteY5" fmla="*/ 276880 h 442543"/>
              <a:gd name="connsiteX6" fmla="*/ 1814286 w 5352143"/>
              <a:gd name="connsiteY6" fmla="*/ 258737 h 442543"/>
              <a:gd name="connsiteX7" fmla="*/ 1868714 w 5352143"/>
              <a:gd name="connsiteY7" fmla="*/ 240595 h 442543"/>
              <a:gd name="connsiteX8" fmla="*/ 2140857 w 5352143"/>
              <a:gd name="connsiteY8" fmla="*/ 222452 h 442543"/>
              <a:gd name="connsiteX9" fmla="*/ 2467428 w 5352143"/>
              <a:gd name="connsiteY9" fmla="*/ 168023 h 442543"/>
              <a:gd name="connsiteX10" fmla="*/ 2612571 w 5352143"/>
              <a:gd name="connsiteY10" fmla="*/ 131737 h 442543"/>
              <a:gd name="connsiteX11" fmla="*/ 2667000 w 5352143"/>
              <a:gd name="connsiteY11" fmla="*/ 77309 h 442543"/>
              <a:gd name="connsiteX12" fmla="*/ 2884714 w 5352143"/>
              <a:gd name="connsiteY12" fmla="*/ 41023 h 442543"/>
              <a:gd name="connsiteX13" fmla="*/ 2939143 w 5352143"/>
              <a:gd name="connsiteY13" fmla="*/ 4737 h 442543"/>
              <a:gd name="connsiteX14" fmla="*/ 3175000 w 5352143"/>
              <a:gd name="connsiteY14" fmla="*/ 59166 h 442543"/>
              <a:gd name="connsiteX15" fmla="*/ 3229428 w 5352143"/>
              <a:gd name="connsiteY15" fmla="*/ 168023 h 442543"/>
              <a:gd name="connsiteX16" fmla="*/ 3283857 w 5352143"/>
              <a:gd name="connsiteY16" fmla="*/ 186166 h 442543"/>
              <a:gd name="connsiteX17" fmla="*/ 3320143 w 5352143"/>
              <a:gd name="connsiteY17" fmla="*/ 240595 h 442543"/>
              <a:gd name="connsiteX18" fmla="*/ 3429000 w 5352143"/>
              <a:gd name="connsiteY18" fmla="*/ 276880 h 442543"/>
              <a:gd name="connsiteX19" fmla="*/ 3556000 w 5352143"/>
              <a:gd name="connsiteY19" fmla="*/ 331309 h 442543"/>
              <a:gd name="connsiteX20" fmla="*/ 3828143 w 5352143"/>
              <a:gd name="connsiteY20" fmla="*/ 385737 h 442543"/>
              <a:gd name="connsiteX21" fmla="*/ 4807857 w 5352143"/>
              <a:gd name="connsiteY21" fmla="*/ 403880 h 442543"/>
              <a:gd name="connsiteX22" fmla="*/ 4916714 w 5352143"/>
              <a:gd name="connsiteY22" fmla="*/ 367595 h 442543"/>
              <a:gd name="connsiteX23" fmla="*/ 4971143 w 5352143"/>
              <a:gd name="connsiteY23" fmla="*/ 349452 h 442543"/>
              <a:gd name="connsiteX24" fmla="*/ 5043714 w 5352143"/>
              <a:gd name="connsiteY24" fmla="*/ 331309 h 442543"/>
              <a:gd name="connsiteX25" fmla="*/ 5098143 w 5352143"/>
              <a:gd name="connsiteY25" fmla="*/ 313166 h 442543"/>
              <a:gd name="connsiteX26" fmla="*/ 5243286 w 5352143"/>
              <a:gd name="connsiteY26" fmla="*/ 276880 h 442543"/>
              <a:gd name="connsiteX27" fmla="*/ 5352143 w 5352143"/>
              <a:gd name="connsiteY27" fmla="*/ 258737 h 44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52143" h="442543">
                <a:moveTo>
                  <a:pt x="0" y="276880"/>
                </a:moveTo>
                <a:cubicBezTo>
                  <a:pt x="223762" y="282928"/>
                  <a:pt x="447708" y="284117"/>
                  <a:pt x="671286" y="295023"/>
                </a:cubicBezTo>
                <a:cubicBezTo>
                  <a:pt x="696191" y="296238"/>
                  <a:pt x="719324" y="308705"/>
                  <a:pt x="743857" y="313166"/>
                </a:cubicBezTo>
                <a:cubicBezTo>
                  <a:pt x="785930" y="320816"/>
                  <a:pt x="828524" y="325261"/>
                  <a:pt x="870857" y="331309"/>
                </a:cubicBezTo>
                <a:lnTo>
                  <a:pt x="1614714" y="295023"/>
                </a:lnTo>
                <a:cubicBezTo>
                  <a:pt x="1645444" y="292462"/>
                  <a:pt x="1675089" y="282396"/>
                  <a:pt x="1705428" y="276880"/>
                </a:cubicBezTo>
                <a:cubicBezTo>
                  <a:pt x="1741621" y="270299"/>
                  <a:pt x="1778375" y="266717"/>
                  <a:pt x="1814286" y="258737"/>
                </a:cubicBezTo>
                <a:cubicBezTo>
                  <a:pt x="1832955" y="254589"/>
                  <a:pt x="1849707" y="242707"/>
                  <a:pt x="1868714" y="240595"/>
                </a:cubicBezTo>
                <a:cubicBezTo>
                  <a:pt x="1959074" y="230555"/>
                  <a:pt x="2050283" y="230328"/>
                  <a:pt x="2140857" y="222452"/>
                </a:cubicBezTo>
                <a:cubicBezTo>
                  <a:pt x="2243475" y="213529"/>
                  <a:pt x="2369388" y="192533"/>
                  <a:pt x="2467428" y="168023"/>
                </a:cubicBezTo>
                <a:lnTo>
                  <a:pt x="2612571" y="131737"/>
                </a:lnTo>
                <a:cubicBezTo>
                  <a:pt x="2630714" y="113594"/>
                  <a:pt x="2644051" y="88783"/>
                  <a:pt x="2667000" y="77309"/>
                </a:cubicBezTo>
                <a:cubicBezTo>
                  <a:pt x="2688224" y="66697"/>
                  <a:pt x="2881703" y="41453"/>
                  <a:pt x="2884714" y="41023"/>
                </a:cubicBezTo>
                <a:cubicBezTo>
                  <a:pt x="2902857" y="28928"/>
                  <a:pt x="2917402" y="6409"/>
                  <a:pt x="2939143" y="4737"/>
                </a:cubicBezTo>
                <a:cubicBezTo>
                  <a:pt x="3093938" y="-7170"/>
                  <a:pt x="3087340" y="726"/>
                  <a:pt x="3175000" y="59166"/>
                </a:cubicBezTo>
                <a:cubicBezTo>
                  <a:pt x="3186951" y="95020"/>
                  <a:pt x="3197456" y="142445"/>
                  <a:pt x="3229428" y="168023"/>
                </a:cubicBezTo>
                <a:cubicBezTo>
                  <a:pt x="3244362" y="179970"/>
                  <a:pt x="3265714" y="180118"/>
                  <a:pt x="3283857" y="186166"/>
                </a:cubicBezTo>
                <a:cubicBezTo>
                  <a:pt x="3295952" y="204309"/>
                  <a:pt x="3301652" y="229038"/>
                  <a:pt x="3320143" y="240595"/>
                </a:cubicBezTo>
                <a:cubicBezTo>
                  <a:pt x="3352578" y="260867"/>
                  <a:pt x="3429000" y="276880"/>
                  <a:pt x="3429000" y="276880"/>
                </a:cubicBezTo>
                <a:cubicBezTo>
                  <a:pt x="3515352" y="334449"/>
                  <a:pt x="3449493" y="299357"/>
                  <a:pt x="3556000" y="331309"/>
                </a:cubicBezTo>
                <a:cubicBezTo>
                  <a:pt x="3745189" y="388066"/>
                  <a:pt x="3586211" y="358857"/>
                  <a:pt x="3828143" y="385737"/>
                </a:cubicBezTo>
                <a:cubicBezTo>
                  <a:pt x="4243234" y="489510"/>
                  <a:pt x="3923428" y="423107"/>
                  <a:pt x="4807857" y="403880"/>
                </a:cubicBezTo>
                <a:lnTo>
                  <a:pt x="4916714" y="367595"/>
                </a:lnTo>
                <a:cubicBezTo>
                  <a:pt x="4934857" y="361547"/>
                  <a:pt x="4952590" y="354090"/>
                  <a:pt x="4971143" y="349452"/>
                </a:cubicBezTo>
                <a:cubicBezTo>
                  <a:pt x="4995333" y="343404"/>
                  <a:pt x="5019739" y="338159"/>
                  <a:pt x="5043714" y="331309"/>
                </a:cubicBezTo>
                <a:cubicBezTo>
                  <a:pt x="5062103" y="326055"/>
                  <a:pt x="5079692" y="318198"/>
                  <a:pt x="5098143" y="313166"/>
                </a:cubicBezTo>
                <a:cubicBezTo>
                  <a:pt x="5146256" y="300044"/>
                  <a:pt x="5195975" y="292651"/>
                  <a:pt x="5243286" y="276880"/>
                </a:cubicBezTo>
                <a:cubicBezTo>
                  <a:pt x="5314926" y="253000"/>
                  <a:pt x="5278590" y="258737"/>
                  <a:pt x="5352143" y="258737"/>
                </a:cubicBezTo>
              </a:path>
            </a:pathLst>
          </a:custGeom>
          <a:ln w="76200" cmpd="sng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8F34D46-292C-9342-90AF-F09038C7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Packet switched vs circuit switched</a:t>
            </a:r>
          </a:p>
        </p:txBody>
      </p:sp>
      <p:sp>
        <p:nvSpPr>
          <p:cNvPr id="28675" name="Slide Number Placeholder 2">
            <a:extLst>
              <a:ext uri="{FF2B5EF4-FFF2-40B4-BE49-F238E27FC236}">
                <a16:creationId xmlns:a16="http://schemas.microsoft.com/office/drawing/2014/main" id="{0F45E945-3D68-8EBF-4E2A-5FD1DD8F0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D00921B8-76CF-478B-BA72-80F141CA2660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16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pic>
        <p:nvPicPr>
          <p:cNvPr id="28676" name="Content Placeholder 4">
            <a:extLst>
              <a:ext uri="{FF2B5EF4-FFF2-40B4-BE49-F238E27FC236}">
                <a16:creationId xmlns:a16="http://schemas.microsoft.com/office/drawing/2014/main" id="{436CBFBE-0B49-747D-8FC0-97F49CB010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1" t="41507" r="-8501"/>
          <a:stretch>
            <a:fillRect/>
          </a:stretch>
        </p:blipFill>
        <p:spPr>
          <a:xfrm>
            <a:off x="152400" y="3719513"/>
            <a:ext cx="8839200" cy="2986087"/>
          </a:xfrm>
        </p:spPr>
      </p:pic>
      <p:sp>
        <p:nvSpPr>
          <p:cNvPr id="28677" name="Content Placeholder 3">
            <a:extLst>
              <a:ext uri="{FF2B5EF4-FFF2-40B4-BE49-F238E27FC236}">
                <a16:creationId xmlns:a16="http://schemas.microsoft.com/office/drawing/2014/main" id="{5CEEC260-1BB6-1FAB-EC74-D253A68A5AF0}"/>
              </a:ext>
            </a:extLst>
          </p:cNvPr>
          <p:cNvSpPr txBox="1">
            <a:spLocks/>
          </p:cNvSpPr>
          <p:nvPr/>
        </p:nvSpPr>
        <p:spPr bwMode="auto">
          <a:xfrm>
            <a:off x="152400" y="1600200"/>
            <a:ext cx="8839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9088" indent="-3190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639763" indent="-2730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</a:pPr>
            <a:r>
              <a:rPr lang="en-US" altLang="en-TZ" sz="2900"/>
              <a:t>LTE uses “all in one” approach</a:t>
            </a:r>
          </a:p>
          <a:p>
            <a:pPr lvl="1" ea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</a:pPr>
            <a:r>
              <a:rPr lang="en-US" altLang="en-TZ" sz="2600"/>
              <a:t>Everything over IP, including voice</a:t>
            </a:r>
          </a:p>
          <a:p>
            <a:pPr lvl="1" ea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</a:pPr>
            <a:r>
              <a:rPr lang="en-US" altLang="en-TZ" sz="2600"/>
              <a:t>S-GW (Serving Gateway) replaced SGSN, P-GW replaces GGSN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D4814B09-530D-9A34-7312-37490169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Backward compatibility </a:t>
            </a:r>
          </a:p>
        </p:txBody>
      </p:sp>
      <p:sp>
        <p:nvSpPr>
          <p:cNvPr id="29699" name="Slide Number Placeholder 2">
            <a:extLst>
              <a:ext uri="{FF2B5EF4-FFF2-40B4-BE49-F238E27FC236}">
                <a16:creationId xmlns:a16="http://schemas.microsoft.com/office/drawing/2014/main" id="{1782BC05-60F9-6B9A-53EB-1F60BC8C7A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E8D0A97C-C2CF-4FA2-8420-6C7318DC45E8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17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29700" name="Content Placeholder 3">
            <a:extLst>
              <a:ext uri="{FF2B5EF4-FFF2-40B4-BE49-F238E27FC236}">
                <a16:creationId xmlns:a16="http://schemas.microsoft.com/office/drawing/2014/main" id="{653342CB-9CB4-24BD-E86C-770F23059D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endParaRPr lang="en-TZ" altLang="en-TZ"/>
          </a:p>
        </p:txBody>
      </p:sp>
      <p:pic>
        <p:nvPicPr>
          <p:cNvPr id="29701" name="Content Placeholder 4">
            <a:extLst>
              <a:ext uri="{FF2B5EF4-FFF2-40B4-BE49-F238E27FC236}">
                <a16:creationId xmlns:a16="http://schemas.microsoft.com/office/drawing/2014/main" id="{2104ED33-0118-43D6-4677-904362F57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1" t="-70" r="-8501"/>
          <a:stretch>
            <a:fillRect/>
          </a:stretch>
        </p:blipFill>
        <p:spPr bwMode="auto">
          <a:xfrm>
            <a:off x="152400" y="1597025"/>
            <a:ext cx="883920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2DEFAEF-40CF-E7B4-6EE5-62353FE5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Mobile Architecture in practice</a:t>
            </a:r>
          </a:p>
        </p:txBody>
      </p:sp>
      <p:sp>
        <p:nvSpPr>
          <p:cNvPr id="30723" name="Slide Number Placeholder 2">
            <a:extLst>
              <a:ext uri="{FF2B5EF4-FFF2-40B4-BE49-F238E27FC236}">
                <a16:creationId xmlns:a16="http://schemas.microsoft.com/office/drawing/2014/main" id="{0E3D38F5-F884-D4FF-CF4D-2A888B6A8C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FBAD75FA-B0C5-4567-9043-13EF5CCD778F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18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30724" name="Content Placeholder 3">
            <a:extLst>
              <a:ext uri="{FF2B5EF4-FFF2-40B4-BE49-F238E27FC236}">
                <a16:creationId xmlns:a16="http://schemas.microsoft.com/office/drawing/2014/main" id="{0EC78947-8D8A-3AEF-F569-F005D5164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RNC/NodeB: 1000s</a:t>
            </a:r>
          </a:p>
          <a:p>
            <a:pPr eaLnBrk="1" hangingPunct="1"/>
            <a:r>
              <a:rPr lang="en-US" altLang="en-TZ"/>
              <a:t>SGSNs/S-GWs: 10s or 100s</a:t>
            </a:r>
          </a:p>
          <a:p>
            <a:pPr eaLnBrk="1" hangingPunct="1"/>
            <a:r>
              <a:rPr lang="en-US" altLang="en-TZ"/>
              <a:t>GGSN/P-GWs: &lt; 10</a:t>
            </a:r>
          </a:p>
          <a:p>
            <a:pPr lvl="1" eaLnBrk="1" hangingPunct="1"/>
            <a:r>
              <a:rPr lang="en-US" altLang="en-TZ"/>
              <a:t>Why is this a problem?</a:t>
            </a:r>
          </a:p>
          <a:p>
            <a:pPr eaLnBrk="1" hangingPunct="1"/>
            <a:endParaRPr lang="en-US" altLang="en-TZ"/>
          </a:p>
          <a:p>
            <a:pPr eaLnBrk="1" hangingPunct="1"/>
            <a:endParaRPr lang="en-US" altLang="en-TZ"/>
          </a:p>
        </p:txBody>
      </p:sp>
      <p:pic>
        <p:nvPicPr>
          <p:cNvPr id="30725" name="Picture 6">
            <a:extLst>
              <a:ext uri="{FF2B5EF4-FFF2-40B4-BE49-F238E27FC236}">
                <a16:creationId xmlns:a16="http://schemas.microsoft.com/office/drawing/2014/main" id="{424B0E75-F2D1-EF0F-E1C8-587F54AAD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513" y="3773488"/>
            <a:ext cx="6092825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DB3E74D3-18C7-87E7-E02B-831A2F88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Very few GGSNs for a large region</a:t>
            </a:r>
          </a:p>
        </p:txBody>
      </p:sp>
      <p:sp>
        <p:nvSpPr>
          <p:cNvPr id="31747" name="Slide Number Placeholder 2">
            <a:extLst>
              <a:ext uri="{FF2B5EF4-FFF2-40B4-BE49-F238E27FC236}">
                <a16:creationId xmlns:a16="http://schemas.microsoft.com/office/drawing/2014/main" id="{3F3B0429-14F0-35A2-6B01-2D51AE8A32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FBBE9926-C5A4-41D6-B60C-9B5E7B94D072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19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pic>
        <p:nvPicPr>
          <p:cNvPr id="31748" name="Content Placeholder 4">
            <a:extLst>
              <a:ext uri="{FF2B5EF4-FFF2-40B4-BE49-F238E27FC236}">
                <a16:creationId xmlns:a16="http://schemas.microsoft.com/office/drawing/2014/main" id="{B6D1BC24-109A-9DB1-9AC1-AECB5525F98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51" r="-8551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A7E5EE4-9490-E8D5-B00B-B45742D5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History of Mobile Data Networks</a:t>
            </a:r>
          </a:p>
        </p:txBody>
      </p:sp>
      <p:sp>
        <p:nvSpPr>
          <p:cNvPr id="14339" name="Slide Number Placeholder 2">
            <a:extLst>
              <a:ext uri="{FF2B5EF4-FFF2-40B4-BE49-F238E27FC236}">
                <a16:creationId xmlns:a16="http://schemas.microsoft.com/office/drawing/2014/main" id="{74CAC46B-90EC-1FF1-FBD0-45878B7EB2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A7ECCC6A-3ED2-41B3-864A-A20850ECA42C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14340" name="Content Placeholder 3">
            <a:extLst>
              <a:ext uri="{FF2B5EF4-FFF2-40B4-BE49-F238E27FC236}">
                <a16:creationId xmlns:a16="http://schemas.microsoft.com/office/drawing/2014/main" id="{6DB1E276-6CC4-46F1-A555-35802EB8E93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Remember that phones were originally designed for calls</a:t>
            </a:r>
          </a:p>
        </p:txBody>
      </p:sp>
      <p:pic>
        <p:nvPicPr>
          <p:cNvPr id="14341" name="Picture 4">
            <a:extLst>
              <a:ext uri="{FF2B5EF4-FFF2-40B4-BE49-F238E27FC236}">
                <a16:creationId xmlns:a16="http://schemas.microsoft.com/office/drawing/2014/main" id="{7E3B0BE3-76FC-3C14-8AAC-B54537FEB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3046413"/>
            <a:ext cx="34671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5">
            <a:extLst>
              <a:ext uri="{FF2B5EF4-FFF2-40B4-BE49-F238E27FC236}">
                <a16:creationId xmlns:a16="http://schemas.microsoft.com/office/drawing/2014/main" id="{3096EC59-ABD4-A798-7C2B-C58BAEBF0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3021013"/>
            <a:ext cx="37973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998B5026-E031-BEAB-0274-512DB754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Implication: Path Inflation</a:t>
            </a:r>
          </a:p>
        </p:txBody>
      </p:sp>
      <p:sp>
        <p:nvSpPr>
          <p:cNvPr id="32771" name="Slide Number Placeholder 2">
            <a:extLst>
              <a:ext uri="{FF2B5EF4-FFF2-40B4-BE49-F238E27FC236}">
                <a16:creationId xmlns:a16="http://schemas.microsoft.com/office/drawing/2014/main" id="{F45D0553-C87B-4557-1A57-254E33D651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46CC1775-A33A-4D77-A3FC-0B08EE207A08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20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32772" name="Content Placeholder 3">
            <a:extLst>
              <a:ext uri="{FF2B5EF4-FFF2-40B4-BE49-F238E27FC236}">
                <a16:creationId xmlns:a16="http://schemas.microsoft.com/office/drawing/2014/main" id="{78D0FD60-3CA4-5662-FE7C-C3EA20B756D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Path inflation: Two nearby hosts are connected by a geographically circuitous IP path</a:t>
            </a:r>
          </a:p>
          <a:p>
            <a:pPr lvl="1" eaLnBrk="1" hangingPunct="1"/>
            <a:r>
              <a:rPr lang="en-US" altLang="en-TZ"/>
              <a:t>Can be caused by</a:t>
            </a:r>
          </a:p>
          <a:p>
            <a:pPr lvl="2" eaLnBrk="1" hangingPunct="1"/>
            <a:r>
              <a:rPr lang="en-US" altLang="en-TZ"/>
              <a:t>Carrier path</a:t>
            </a:r>
          </a:p>
          <a:p>
            <a:pPr lvl="2" eaLnBrk="1" hangingPunct="1"/>
            <a:r>
              <a:rPr lang="en-US" altLang="en-TZ"/>
              <a:t>Interdomain policy</a:t>
            </a:r>
          </a:p>
          <a:p>
            <a:pPr lvl="2" eaLnBrk="1" hangingPunct="1"/>
            <a:r>
              <a:rPr lang="en-US" altLang="en-TZ"/>
              <a:t>Lack of nearby peering points</a:t>
            </a:r>
          </a:p>
        </p:txBody>
      </p:sp>
      <p:pic>
        <p:nvPicPr>
          <p:cNvPr id="32773" name="Picture 4">
            <a:extLst>
              <a:ext uri="{FF2B5EF4-FFF2-40B4-BE49-F238E27FC236}">
                <a16:creationId xmlns:a16="http://schemas.microsoft.com/office/drawing/2014/main" id="{6A44CE25-C286-863A-F8D6-75F91836D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4070350"/>
            <a:ext cx="794385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80FD8CD-0644-5829-645F-DD452550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Path Inflation Example: Ingress</a:t>
            </a:r>
          </a:p>
        </p:txBody>
      </p:sp>
      <p:sp>
        <p:nvSpPr>
          <p:cNvPr id="33795" name="Slide Number Placeholder 2">
            <a:extLst>
              <a:ext uri="{FF2B5EF4-FFF2-40B4-BE49-F238E27FC236}">
                <a16:creationId xmlns:a16="http://schemas.microsoft.com/office/drawing/2014/main" id="{2A698BAF-B649-6632-3A20-1EAEEADAB8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CD61CCC3-E2D8-4D65-A608-A9EEB9027F52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21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pic>
        <p:nvPicPr>
          <p:cNvPr id="33796" name="Content Placeholder 6">
            <a:extLst>
              <a:ext uri="{FF2B5EF4-FFF2-40B4-BE49-F238E27FC236}">
                <a16:creationId xmlns:a16="http://schemas.microsoft.com/office/drawing/2014/main" id="{B4113656-B7D9-18D7-E115-8147ED4A15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33" b="-3133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727190DC-B887-3462-951C-692A807F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Path Inflation Example: Peering</a:t>
            </a:r>
          </a:p>
        </p:txBody>
      </p:sp>
      <p:sp>
        <p:nvSpPr>
          <p:cNvPr id="34819" name="Slide Number Placeholder 2">
            <a:extLst>
              <a:ext uri="{FF2B5EF4-FFF2-40B4-BE49-F238E27FC236}">
                <a16:creationId xmlns:a16="http://schemas.microsoft.com/office/drawing/2014/main" id="{E8530007-02DC-3321-A92C-5520BED3BB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CCE20BCB-36EA-4FF9-A6F4-D560FDE441A4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22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pic>
        <p:nvPicPr>
          <p:cNvPr id="34820" name="Content Placeholder 4">
            <a:extLst>
              <a:ext uri="{FF2B5EF4-FFF2-40B4-BE49-F238E27FC236}">
                <a16:creationId xmlns:a16="http://schemas.microsoft.com/office/drawing/2014/main" id="{D0C0B2DB-950C-D267-9475-2F7BF190B3B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" b="3908"/>
          <a:stretch>
            <a:fillRect/>
          </a:stretch>
        </p:blipFill>
        <p:spPr/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4BB58FF5-B4E7-BB35-72AF-42BFDAA3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Inflation breakdown for AT&amp;T</a:t>
            </a:r>
          </a:p>
        </p:txBody>
      </p:sp>
      <p:sp>
        <p:nvSpPr>
          <p:cNvPr id="35843" name="Slide Number Placeholder 2">
            <a:extLst>
              <a:ext uri="{FF2B5EF4-FFF2-40B4-BE49-F238E27FC236}">
                <a16:creationId xmlns:a16="http://schemas.microsoft.com/office/drawing/2014/main" id="{B94019BD-724B-6498-EF03-3B96A736A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A57BBBF6-DC5B-4D20-8C63-3140AD871904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23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pic>
        <p:nvPicPr>
          <p:cNvPr id="35844" name="Content Placeholder 5">
            <a:extLst>
              <a:ext uri="{FF2B5EF4-FFF2-40B4-BE49-F238E27FC236}">
                <a16:creationId xmlns:a16="http://schemas.microsoft.com/office/drawing/2014/main" id="{6F6D9869-658D-C4C2-6B8C-F1C7E83373B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760" b="-27760"/>
          <a:stretch>
            <a:fillRect/>
          </a:stretch>
        </p:blipFill>
        <p:spPr/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28277EF7-176D-F8DA-878D-597395F1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Wireless/Radio Issues</a:t>
            </a:r>
          </a:p>
        </p:txBody>
      </p:sp>
      <p:sp>
        <p:nvSpPr>
          <p:cNvPr id="36867" name="Slide Number Placeholder 2">
            <a:extLst>
              <a:ext uri="{FF2B5EF4-FFF2-40B4-BE49-F238E27FC236}">
                <a16:creationId xmlns:a16="http://schemas.microsoft.com/office/drawing/2014/main" id="{B9948211-B57B-1D06-7DC8-3F18896EB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BADDCC75-1415-484F-8C54-D1AFC00F6F5E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24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D7B66-15F1-0F8E-7647-F040A3B575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Conflicting goals</a:t>
            </a:r>
          </a:p>
          <a:p>
            <a:pPr lvl="1" eaLnBrk="1" hangingPunct="1"/>
            <a:r>
              <a:rPr lang="en-US" altLang="en-TZ"/>
              <a:t>IP application assume “always on” connectivity</a:t>
            </a:r>
          </a:p>
          <a:p>
            <a:pPr lvl="1" eaLnBrk="1" hangingPunct="1"/>
            <a:r>
              <a:rPr lang="en-US" altLang="en-TZ"/>
              <a:t>Radio consumes large amounts of power</a:t>
            </a:r>
          </a:p>
          <a:p>
            <a:pPr lvl="1" eaLnBrk="1" hangingPunct="1"/>
            <a:r>
              <a:rPr lang="en-US" altLang="en-TZ"/>
              <a:t>How to balance the two?</a:t>
            </a:r>
          </a:p>
          <a:p>
            <a:pPr lvl="1" eaLnBrk="1" hangingPunct="1"/>
            <a:endParaRPr lang="en-US" altLang="en-TZ"/>
          </a:p>
          <a:p>
            <a:pPr eaLnBrk="1" hangingPunct="1"/>
            <a:r>
              <a:rPr lang="en-US" altLang="en-TZ"/>
              <a:t>Compromise in UMTS networks: 3 power states</a:t>
            </a:r>
          </a:p>
          <a:p>
            <a:pPr lvl="1" eaLnBrk="1" hangingPunct="1"/>
            <a:r>
              <a:rPr lang="en-US" altLang="en-TZ"/>
              <a:t>Idle: No data channel, only paging, almost no power</a:t>
            </a:r>
          </a:p>
          <a:p>
            <a:pPr lvl="1" eaLnBrk="1" hangingPunct="1"/>
            <a:r>
              <a:rPr lang="en-US" altLang="en-TZ"/>
              <a:t>FACH: Shared, low-speed channel, low power</a:t>
            </a:r>
          </a:p>
          <a:p>
            <a:pPr lvl="1" eaLnBrk="1" hangingPunct="1"/>
            <a:r>
              <a:rPr lang="en-US" altLang="en-TZ"/>
              <a:t>DCH: Dedicated channel, high speed, high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34480D0D-C183-AE13-D784-7BA3884F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Issues with this approach</a:t>
            </a:r>
          </a:p>
        </p:txBody>
      </p:sp>
      <p:sp>
        <p:nvSpPr>
          <p:cNvPr id="37891" name="Slide Number Placeholder 2">
            <a:extLst>
              <a:ext uri="{FF2B5EF4-FFF2-40B4-BE49-F238E27FC236}">
                <a16:creationId xmlns:a16="http://schemas.microsoft.com/office/drawing/2014/main" id="{A06EADD2-C2B8-1CBF-40EB-B81C9C946B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5E8C2C11-FB07-4CBB-A1C7-E77E2A0D4DBB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25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37892" name="Content Placeholder 3">
            <a:extLst>
              <a:ext uri="{FF2B5EF4-FFF2-40B4-BE49-F238E27FC236}">
                <a16:creationId xmlns:a16="http://schemas.microsoft.com/office/drawing/2014/main" id="{ED401559-DEA5-5790-4109-A2B982ACEE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State promotions have promotion delay</a:t>
            </a:r>
          </a:p>
          <a:p>
            <a:pPr eaLnBrk="1" hangingPunct="1"/>
            <a:r>
              <a:rPr lang="en-US" altLang="en-TZ"/>
              <a:t>State demotions incur tail times</a:t>
            </a:r>
          </a:p>
          <a:p>
            <a:pPr eaLnBrk="1" hangingPunct="1"/>
            <a:endParaRPr lang="en-US" altLang="en-TZ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3C2075-4783-336E-123A-3DBDEBC175E2}"/>
              </a:ext>
            </a:extLst>
          </p:cNvPr>
          <p:cNvSpPr/>
          <p:nvPr/>
        </p:nvSpPr>
        <p:spPr>
          <a:xfrm>
            <a:off x="3556000" y="3138488"/>
            <a:ext cx="1196975" cy="10525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894" name="TextBox 5">
            <a:extLst>
              <a:ext uri="{FF2B5EF4-FFF2-40B4-BE49-F238E27FC236}">
                <a16:creationId xmlns:a16="http://schemas.microsoft.com/office/drawing/2014/main" id="{467BD63B-50CE-2288-953B-C72556636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7463" y="3429000"/>
            <a:ext cx="925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TZ" sz="2400"/>
              <a:t>DCH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4F2EDD-B73B-E156-1645-A4AA061B9DE6}"/>
              </a:ext>
            </a:extLst>
          </p:cNvPr>
          <p:cNvSpPr/>
          <p:nvPr/>
        </p:nvSpPr>
        <p:spPr>
          <a:xfrm>
            <a:off x="5105400" y="5159375"/>
            <a:ext cx="1196975" cy="10525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896" name="TextBox 7">
            <a:extLst>
              <a:ext uri="{FF2B5EF4-FFF2-40B4-BE49-F238E27FC236}">
                <a16:creationId xmlns:a16="http://schemas.microsoft.com/office/drawing/2014/main" id="{BE9AF8B3-9F9C-7D89-0004-C5522CAD2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425" y="5449888"/>
            <a:ext cx="9255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TZ" sz="2400"/>
              <a:t>FACH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ED3780-B697-51A6-627F-3E98ADBE41BC}"/>
              </a:ext>
            </a:extLst>
          </p:cNvPr>
          <p:cNvSpPr/>
          <p:nvPr/>
        </p:nvSpPr>
        <p:spPr>
          <a:xfrm>
            <a:off x="1846263" y="5130800"/>
            <a:ext cx="1198562" cy="10525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898" name="TextBox 9">
            <a:extLst>
              <a:ext uri="{FF2B5EF4-FFF2-40B4-BE49-F238E27FC236}">
                <a16:creationId xmlns:a16="http://schemas.microsoft.com/office/drawing/2014/main" id="{E36AD7B8-F508-C399-F397-4A3685067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0263" y="5438775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TZ" sz="2400"/>
              <a:t>IDLE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110A25-369E-8DE2-8423-0C65547A9EC6}"/>
              </a:ext>
            </a:extLst>
          </p:cNvPr>
          <p:cNvCxnSpPr>
            <a:stCxn id="9" idx="0"/>
            <a:endCxn id="5" idx="3"/>
          </p:cNvCxnSpPr>
          <p:nvPr/>
        </p:nvCxnSpPr>
        <p:spPr>
          <a:xfrm flipV="1">
            <a:off x="2446338" y="4037013"/>
            <a:ext cx="1284287" cy="1093787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EA2F7C-4A21-8A14-9AA3-8F85C522B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3846513"/>
            <a:ext cx="1173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TZ"/>
              <a:t>Send/Recv </a:t>
            </a:r>
            <a:br>
              <a:rPr lang="en-US" altLang="en-TZ"/>
            </a:br>
            <a:r>
              <a:rPr lang="en-US" altLang="en-TZ"/>
              <a:t>any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41BAB0-05FE-62F7-FA42-65AEEBD35BE2}"/>
              </a:ext>
            </a:extLst>
          </p:cNvPr>
          <p:cNvCxnSpPr>
            <a:stCxn id="7" idx="0"/>
            <a:endCxn id="5" idx="5"/>
          </p:cNvCxnSpPr>
          <p:nvPr/>
        </p:nvCxnSpPr>
        <p:spPr>
          <a:xfrm flipH="1" flipV="1">
            <a:off x="4578350" y="4037013"/>
            <a:ext cx="1125538" cy="1122362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E9D124-5356-9889-CCA4-636B182F1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888" y="4470400"/>
            <a:ext cx="1012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TZ"/>
              <a:t>Queue &gt; </a:t>
            </a:r>
            <a:br>
              <a:rPr lang="en-US" altLang="en-TZ"/>
            </a:br>
            <a:r>
              <a:rPr lang="en-US" altLang="en-TZ"/>
              <a:t>threshold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579949-5D8E-2FB0-AFE1-393043D5656C}"/>
              </a:ext>
            </a:extLst>
          </p:cNvPr>
          <p:cNvCxnSpPr>
            <a:stCxn id="7" idx="2"/>
            <a:endCxn id="9" idx="6"/>
          </p:cNvCxnSpPr>
          <p:nvPr/>
        </p:nvCxnSpPr>
        <p:spPr>
          <a:xfrm flipH="1" flipV="1">
            <a:off x="3044825" y="5656263"/>
            <a:ext cx="2060575" cy="30162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6DD43F-9A89-C2DB-9F0B-1A3C0774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9825" y="5729288"/>
            <a:ext cx="1316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TZ"/>
              <a:t>Idle for 12 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3C8C4C-1D98-A48C-60DE-2F8AA3A8CFA6}"/>
              </a:ext>
            </a:extLst>
          </p:cNvPr>
          <p:cNvCxnSpPr/>
          <p:nvPr/>
        </p:nvCxnSpPr>
        <p:spPr>
          <a:xfrm>
            <a:off x="4752975" y="3900488"/>
            <a:ext cx="1270000" cy="127000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F6FB61-BFB8-7B20-867D-A85AEDB2D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6713" y="4140200"/>
            <a:ext cx="118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TZ"/>
              <a:t>Idle for 5 s</a:t>
            </a:r>
          </a:p>
        </p:txBody>
      </p:sp>
      <p:grpSp>
        <p:nvGrpSpPr>
          <p:cNvPr id="2" name="Group 29">
            <a:extLst>
              <a:ext uri="{FF2B5EF4-FFF2-40B4-BE49-F238E27FC236}">
                <a16:creationId xmlns:a16="http://schemas.microsoft.com/office/drawing/2014/main" id="{8EA4A533-463A-B408-5E3B-DB89015C8510}"/>
              </a:ext>
            </a:extLst>
          </p:cNvPr>
          <p:cNvGrpSpPr>
            <a:grpSpLocks/>
          </p:cNvGrpSpPr>
          <p:nvPr/>
        </p:nvGrpSpPr>
        <p:grpSpPr bwMode="auto">
          <a:xfrm>
            <a:off x="5224463" y="2740025"/>
            <a:ext cx="2576512" cy="1016000"/>
            <a:chOff x="414979" y="3333623"/>
            <a:chExt cx="8263530" cy="15232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66127F-C948-BAF9-88E5-D47313FEF8C6}"/>
                </a:ext>
              </a:extLst>
            </p:cNvPr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0FF3CF31-4083-7C8B-BC3F-B412F15AD4EA}"/>
                </a:ext>
              </a:extLst>
            </p:cNvPr>
            <p:cNvSpPr txBox="1">
              <a:spLocks/>
            </p:cNvSpPr>
            <p:nvPr/>
          </p:nvSpPr>
          <p:spPr>
            <a:xfrm>
              <a:off x="516809" y="3405024"/>
              <a:ext cx="8115878" cy="1299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normAutofit fontScale="85000" lnSpcReduction="2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 fontAlgn="auto"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None/>
                <a:defRPr/>
              </a:pPr>
              <a:r>
                <a:rPr lang="en-US" sz="3200" dirty="0">
                  <a:solidFill>
                    <a:schemeClr val="bg1"/>
                  </a:solidFill>
                </a:rPr>
                <a:t>800 </a:t>
              </a:r>
              <a:r>
                <a:rPr lang="en-US" sz="3200" dirty="0" err="1">
                  <a:solidFill>
                    <a:schemeClr val="bg1"/>
                  </a:solidFill>
                </a:rPr>
                <a:t>mW</a:t>
              </a:r>
              <a:endParaRPr lang="en-US" sz="3200" dirty="0">
                <a:solidFill>
                  <a:schemeClr val="bg1"/>
                </a:solidFill>
              </a:endParaRPr>
            </a:p>
            <a:p>
              <a:pPr marL="114300" indent="0" algn="ctr" fontAlgn="auto"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None/>
                <a:defRPr/>
              </a:pPr>
              <a:r>
                <a:rPr lang="en-US" sz="3200" dirty="0">
                  <a:solidFill>
                    <a:schemeClr val="bg1"/>
                  </a:solidFill>
                </a:rPr>
                <a:t>High Bandwidth</a:t>
              </a:r>
            </a:p>
          </p:txBody>
        </p:sp>
      </p:grpSp>
      <p:grpSp>
        <p:nvGrpSpPr>
          <p:cNvPr id="4" name="Group 32">
            <a:extLst>
              <a:ext uri="{FF2B5EF4-FFF2-40B4-BE49-F238E27FC236}">
                <a16:creationId xmlns:a16="http://schemas.microsoft.com/office/drawing/2014/main" id="{B53851B2-A98F-2687-88C5-03E73EA6F0CB}"/>
              </a:ext>
            </a:extLst>
          </p:cNvPr>
          <p:cNvGrpSpPr>
            <a:grpSpLocks/>
          </p:cNvGrpSpPr>
          <p:nvPr/>
        </p:nvGrpSpPr>
        <p:grpSpPr bwMode="auto">
          <a:xfrm>
            <a:off x="6567488" y="5613400"/>
            <a:ext cx="2576512" cy="1016000"/>
            <a:chOff x="414979" y="3333623"/>
            <a:chExt cx="8263530" cy="152321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F851205-423C-A4A9-7EE0-C9408383A4EA}"/>
                </a:ext>
              </a:extLst>
            </p:cNvPr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E589C98C-5AC1-D290-F875-B716251EA3B0}"/>
                </a:ext>
              </a:extLst>
            </p:cNvPr>
            <p:cNvSpPr txBox="1">
              <a:spLocks/>
            </p:cNvSpPr>
            <p:nvPr/>
          </p:nvSpPr>
          <p:spPr>
            <a:xfrm>
              <a:off x="516809" y="3405024"/>
              <a:ext cx="8115878" cy="1299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normAutofit fontScale="85000" lnSpcReduction="2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 fontAlgn="auto"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None/>
                <a:defRPr/>
              </a:pPr>
              <a:r>
                <a:rPr lang="en-US" sz="3200" dirty="0">
                  <a:solidFill>
                    <a:schemeClr val="bg1"/>
                  </a:solidFill>
                </a:rPr>
                <a:t>460 </a:t>
              </a:r>
              <a:r>
                <a:rPr lang="en-US" sz="3200" dirty="0" err="1">
                  <a:solidFill>
                    <a:schemeClr val="bg1"/>
                  </a:solidFill>
                </a:rPr>
                <a:t>mW</a:t>
              </a:r>
              <a:endParaRPr lang="en-US" sz="3200" dirty="0">
                <a:solidFill>
                  <a:schemeClr val="bg1"/>
                </a:solidFill>
              </a:endParaRPr>
            </a:p>
            <a:p>
              <a:pPr marL="114300" indent="0" algn="ctr" fontAlgn="auto"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None/>
                <a:defRPr/>
              </a:pPr>
              <a:r>
                <a:rPr lang="en-US" sz="3200" dirty="0">
                  <a:solidFill>
                    <a:schemeClr val="bg1"/>
                  </a:solidFill>
                </a:rPr>
                <a:t>Low Bandwidth</a:t>
              </a:r>
            </a:p>
          </p:txBody>
        </p:sp>
      </p:grpSp>
      <p:grpSp>
        <p:nvGrpSpPr>
          <p:cNvPr id="6" name="Group 35">
            <a:extLst>
              <a:ext uri="{FF2B5EF4-FFF2-40B4-BE49-F238E27FC236}">
                <a16:creationId xmlns:a16="http://schemas.microsoft.com/office/drawing/2014/main" id="{C8D85883-9B99-FD8D-C083-F3FE2CF7A1F5}"/>
              </a:ext>
            </a:extLst>
          </p:cNvPr>
          <p:cNvGrpSpPr>
            <a:grpSpLocks/>
          </p:cNvGrpSpPr>
          <p:nvPr/>
        </p:nvGrpSpPr>
        <p:grpSpPr bwMode="auto">
          <a:xfrm>
            <a:off x="0" y="5842000"/>
            <a:ext cx="1958975" cy="1016000"/>
            <a:chOff x="414979" y="3333623"/>
            <a:chExt cx="8263530" cy="152321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FC82B67-2079-2FCF-A289-1E11CFDB2F4F}"/>
                </a:ext>
              </a:extLst>
            </p:cNvPr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BA9EBAEE-C62D-50FC-7CA8-42B9043DBEAD}"/>
                </a:ext>
              </a:extLst>
            </p:cNvPr>
            <p:cNvSpPr txBox="1">
              <a:spLocks/>
            </p:cNvSpPr>
            <p:nvPr/>
          </p:nvSpPr>
          <p:spPr>
            <a:xfrm>
              <a:off x="515429" y="3405024"/>
              <a:ext cx="8116206" cy="12994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normAutofit fontScale="85000" lnSpcReduction="2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 fontAlgn="auto"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None/>
                <a:defRPr/>
              </a:pPr>
              <a:r>
                <a:rPr lang="en-US" sz="3200" dirty="0">
                  <a:solidFill>
                    <a:schemeClr val="bg1"/>
                  </a:solidFill>
                </a:rPr>
                <a:t>No Power</a:t>
              </a:r>
            </a:p>
            <a:p>
              <a:pPr marL="114300" indent="0" algn="ctr" fontAlgn="auto"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None/>
                <a:defRPr/>
              </a:pPr>
              <a:r>
                <a:rPr lang="en-US" sz="3200" dirty="0">
                  <a:solidFill>
                    <a:schemeClr val="bg1"/>
                  </a:solidFill>
                </a:rPr>
                <a:t>No BW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1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CEFEE68C-5D95-E84D-1498-57B8557C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Delays add up…</a:t>
            </a:r>
          </a:p>
        </p:txBody>
      </p:sp>
      <p:sp>
        <p:nvSpPr>
          <p:cNvPr id="38915" name="Slide Number Placeholder 2">
            <a:extLst>
              <a:ext uri="{FF2B5EF4-FFF2-40B4-BE49-F238E27FC236}">
                <a16:creationId xmlns:a16="http://schemas.microsoft.com/office/drawing/2014/main" id="{36423307-D131-1E60-5A3D-A8B6C1636B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89409858-09F4-44AF-BA25-CEF237346925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26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38916" name="Content Placeholder 3">
            <a:extLst>
              <a:ext uri="{FF2B5EF4-FFF2-40B4-BE49-F238E27FC236}">
                <a16:creationId xmlns:a16="http://schemas.microsoft.com/office/drawing/2014/main" id="{74159BC5-7ACA-947F-AC2C-5F5E354FDF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Delay to send a packet</a:t>
            </a:r>
          </a:p>
          <a:p>
            <a:pPr eaLnBrk="1" hangingPunct="1"/>
            <a:r>
              <a:rPr lang="en-US" altLang="en-TZ"/>
              <a:t>Delay to save power</a:t>
            </a:r>
          </a:p>
        </p:txBody>
      </p:sp>
      <p:pic>
        <p:nvPicPr>
          <p:cNvPr id="38917" name="Picture 5">
            <a:extLst>
              <a:ext uri="{FF2B5EF4-FFF2-40B4-BE49-F238E27FC236}">
                <a16:creationId xmlns:a16="http://schemas.microsoft.com/office/drawing/2014/main" id="{0AE850BD-4EAB-8591-BF0B-B2C3A0943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717800"/>
            <a:ext cx="6403975" cy="39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11738C1A-3401-B49E-9657-F7E56455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… to inefficiency</a:t>
            </a:r>
          </a:p>
        </p:txBody>
      </p:sp>
      <p:sp>
        <p:nvSpPr>
          <p:cNvPr id="39939" name="Slide Number Placeholder 2">
            <a:extLst>
              <a:ext uri="{FF2B5EF4-FFF2-40B4-BE49-F238E27FC236}">
                <a16:creationId xmlns:a16="http://schemas.microsoft.com/office/drawing/2014/main" id="{BDBA9F0A-CD40-E564-D420-261519AF7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FD8668B4-1DFA-4F6D-A146-D31F103FEAC9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27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39940" name="Content Placeholder 3">
            <a:extLst>
              <a:ext uri="{FF2B5EF4-FFF2-40B4-BE49-F238E27FC236}">
                <a16:creationId xmlns:a16="http://schemas.microsoft.com/office/drawing/2014/main" id="{697C7809-3404-C179-08BA-E7A22F4F14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Inefficient radio utilization (34% power/channel)</a:t>
            </a:r>
          </a:p>
        </p:txBody>
      </p:sp>
      <p:pic>
        <p:nvPicPr>
          <p:cNvPr id="39941" name="Picture 5">
            <a:extLst>
              <a:ext uri="{FF2B5EF4-FFF2-40B4-BE49-F238E27FC236}">
                <a16:creationId xmlns:a16="http://schemas.microsoft.com/office/drawing/2014/main" id="{2A86377E-2762-D757-22FD-371B8084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728913"/>
            <a:ext cx="9080500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1F28EE4E-CF11-11CF-7297-96FB3760E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LTE Key Features</a:t>
            </a:r>
          </a:p>
        </p:txBody>
      </p:sp>
      <p:sp>
        <p:nvSpPr>
          <p:cNvPr id="40963" name="Slide Number Placeholder 2">
            <a:extLst>
              <a:ext uri="{FF2B5EF4-FFF2-40B4-BE49-F238E27FC236}">
                <a16:creationId xmlns:a16="http://schemas.microsoft.com/office/drawing/2014/main" id="{C1504D12-627C-415A-D229-34FD95F8E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DCF2741E-90C6-4AB4-B50E-83EB39CD0AEE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28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40964" name="Content Placeholder 3">
            <a:extLst>
              <a:ext uri="{FF2B5EF4-FFF2-40B4-BE49-F238E27FC236}">
                <a16:creationId xmlns:a16="http://schemas.microsoft.com/office/drawing/2014/main" id="{917E6F52-CEFC-3088-C88A-B673A52373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Uses Multi-input Multi-output (MIMO) for enhanced throughput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Reduced power consumption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Higher RF power amplifier efficiency (less battery power used by handsets)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Lower latency to get access to the medium</a:t>
            </a:r>
          </a:p>
          <a:p>
            <a:pPr eaLnBrk="1" hangingPunct="1">
              <a:lnSpc>
                <a:spcPct val="90000"/>
              </a:lnSpc>
            </a:pPr>
            <a:endParaRPr lang="en-US" altLang="zh-CN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Performance sometimes better than WiFi!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  <a:p>
            <a:pPr eaLnBrk="1" hangingPunct="1"/>
            <a:endParaRPr lang="en-US" altLang="en-TZ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9BD24F59-5051-2C2A-2AC0-299C2009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/>
              <a:t>Middleboxes in Mobile Networks</a:t>
            </a:r>
          </a:p>
        </p:txBody>
      </p:sp>
      <p:sp>
        <p:nvSpPr>
          <p:cNvPr id="41987" name="Slide Number Placeholder 2">
            <a:extLst>
              <a:ext uri="{FF2B5EF4-FFF2-40B4-BE49-F238E27FC236}">
                <a16:creationId xmlns:a16="http://schemas.microsoft.com/office/drawing/2014/main" id="{3E08EBBF-7F5E-E9B0-08A4-C3349B3CC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74EA81A3-8B8C-4CC5-B137-EAF6F1296F3C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29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6F268D-50F1-6B34-D996-44140E8670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/>
              <a:t>Carrier-grade NAT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/>
              <a:t>Devices often assigned private IPs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/>
              <a:t>Firewalled connections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/>
              <a:t>Content optimizers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/>
              <a:t>Split TCP connections</a:t>
            </a:r>
          </a:p>
          <a:p>
            <a:pPr lvl="2" eaLnBrk="1" fontAlgn="auto" hangingPunct="1">
              <a:spcAft>
                <a:spcPts val="0"/>
              </a:spcAft>
              <a:buFont typeface="Wingdings"/>
              <a:buChar char=""/>
              <a:defRPr/>
            </a:pPr>
            <a:r>
              <a:rPr lang="en-US" dirty="0"/>
              <a:t>Why?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/>
              <a:t>Compression and caching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/>
              <a:t>Other strange behavior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b="1" dirty="0"/>
              <a:t>How might we measure </a:t>
            </a:r>
          </a:p>
          <a:p>
            <a:pPr marL="0" indent="0" eaLnBrk="1" fontAlgn="auto" hangingPunct="1">
              <a:spcAft>
                <a:spcPts val="0"/>
              </a:spcAft>
              <a:buFont typeface="Wingdings"/>
              <a:buNone/>
              <a:defRPr/>
            </a:pPr>
            <a:r>
              <a:rPr lang="en-US" b="1" dirty="0"/>
              <a:t>    these?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endParaRPr lang="en-US" dirty="0"/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endParaRPr lang="en-US" dirty="0"/>
          </a:p>
        </p:txBody>
      </p:sp>
      <p:pic>
        <p:nvPicPr>
          <p:cNvPr id="41989" name="Picture 4">
            <a:extLst>
              <a:ext uri="{FF2B5EF4-FFF2-40B4-BE49-F238E27FC236}">
                <a16:creationId xmlns:a16="http://schemas.microsoft.com/office/drawing/2014/main" id="{988A77B6-E0FB-FDCC-4EBF-B00B1528D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88" y="3441700"/>
            <a:ext cx="4514850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C3565-0736-F401-6EDE-DD467FA7F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4283075"/>
            <a:ext cx="2463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Rectangle 6">
            <a:extLst>
              <a:ext uri="{FF2B5EF4-FFF2-40B4-BE49-F238E27FC236}">
                <a16:creationId xmlns:a16="http://schemas.microsoft.com/office/drawing/2014/main" id="{AB6AB984-5D98-C6B8-EE5E-C68826225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663" y="3244850"/>
            <a:ext cx="2352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TZ" b="1"/>
              <a:t>Mobile networks</a:t>
            </a:r>
          </a:p>
        </p:txBody>
      </p:sp>
      <p:sp>
        <p:nvSpPr>
          <p:cNvPr id="41992" name="Rectangle 7">
            <a:extLst>
              <a:ext uri="{FF2B5EF4-FFF2-40B4-BE49-F238E27FC236}">
                <a16:creationId xmlns:a16="http://schemas.microsoft.com/office/drawing/2014/main" id="{D458C642-5A58-04CD-A2D9-6170B8EB7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663" y="3244850"/>
            <a:ext cx="2352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en-TZ" b="1"/>
              <a:t>Mobile networks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03F9B6C3-8002-66C1-9067-CB7AB363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>
                <a:latin typeface="Calibri" panose="020F0502020204030204" pitchFamily="34" charset="0"/>
                <a:ea typeface="SimSun" panose="02010600030101010101" pitchFamily="2" charset="-122"/>
              </a:rPr>
              <a:t>Cellular Network Basics </a:t>
            </a:r>
          </a:p>
        </p:txBody>
      </p:sp>
      <p:sp>
        <p:nvSpPr>
          <p:cNvPr id="15363" name="Slide Number Placeholder 2">
            <a:extLst>
              <a:ext uri="{FF2B5EF4-FFF2-40B4-BE49-F238E27FC236}">
                <a16:creationId xmlns:a16="http://schemas.microsoft.com/office/drawing/2014/main" id="{481A701A-72C8-A8A5-5AE7-E6266DDFDE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8667DFFD-E383-443D-8686-A8311AE736E9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3</a:t>
            </a:fld>
            <a:endParaRPr lang="en-US" altLang="en-TZ" sz="1700">
              <a:solidFill>
                <a:srgbClr val="FFFFFF"/>
              </a:solidFill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67594B1C-060A-9979-2760-85A97CB6BE30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22" b="-40022"/>
          <a:stretch>
            <a:fillRect/>
          </a:stretch>
        </p:blipFill>
        <p:spPr>
          <a:xfrm>
            <a:off x="1114425" y="2633663"/>
            <a:ext cx="6251575" cy="3611562"/>
          </a:xfrm>
        </p:spPr>
      </p:pic>
      <p:sp>
        <p:nvSpPr>
          <p:cNvPr id="15365" name="Text Placeholder 3">
            <a:extLst>
              <a:ext uri="{FF2B5EF4-FFF2-40B4-BE49-F238E27FC236}">
                <a16:creationId xmlns:a16="http://schemas.microsoft.com/office/drawing/2014/main" id="{0CFEEF76-4610-5984-6767-FE789C1E492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TZ" sz="2200">
                <a:latin typeface="Calibri" panose="020F0502020204030204" pitchFamily="34" charset="0"/>
                <a:ea typeface="SimSun" panose="02010600030101010101" pitchFamily="2" charset="-122"/>
              </a:rPr>
              <a:t>There are many types of cellular services; before delving into details, focus on basics (helps navigate the “acronym soup”)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TZ" sz="2200">
                <a:latin typeface="Calibri" panose="020F0502020204030204" pitchFamily="34" charset="0"/>
                <a:ea typeface="SimSun" panose="02010600030101010101" pitchFamily="2" charset="-122"/>
              </a:rPr>
              <a:t>Cellular  network/telephony is a </a:t>
            </a:r>
            <a:r>
              <a:rPr lang="en-US" altLang="en-TZ" sz="2200" i="1">
                <a:latin typeface="Calibri" panose="020F0502020204030204" pitchFamily="34" charset="0"/>
                <a:ea typeface="SimSun" panose="02010600030101010101" pitchFamily="2" charset="-122"/>
              </a:rPr>
              <a:t>radio</a:t>
            </a:r>
            <a:r>
              <a:rPr lang="en-US" altLang="en-TZ" sz="2200">
                <a:latin typeface="Calibri" panose="020F0502020204030204" pitchFamily="34" charset="0"/>
                <a:ea typeface="SimSun" panose="02010600030101010101" pitchFamily="2" charset="-122"/>
              </a:rPr>
              <a:t>-based technology; radio waves are electromagnetic waves that </a:t>
            </a:r>
            <a:r>
              <a:rPr lang="en-US" altLang="en-TZ" sz="2200" i="1">
                <a:latin typeface="Calibri" panose="020F0502020204030204" pitchFamily="34" charset="0"/>
                <a:ea typeface="SimSun" panose="02010600030101010101" pitchFamily="2" charset="-122"/>
              </a:rPr>
              <a:t>antennas</a:t>
            </a:r>
            <a:r>
              <a:rPr lang="en-US" altLang="en-TZ" sz="2200">
                <a:latin typeface="Calibri" panose="020F0502020204030204" pitchFamily="34" charset="0"/>
                <a:ea typeface="SimSun" panose="02010600030101010101" pitchFamily="2" charset="-122"/>
              </a:rPr>
              <a:t> propagate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TZ" sz="2200">
                <a:latin typeface="Calibri" panose="020F0502020204030204" pitchFamily="34" charset="0"/>
                <a:ea typeface="SimSun" panose="02010600030101010101" pitchFamily="2" charset="-122"/>
              </a:rPr>
              <a:t>Most signals are in the 850 MHz, 900 MHz, 1800 MHz, and 1900 MHz frequency bands</a:t>
            </a:r>
          </a:p>
          <a:p>
            <a:pPr eaLnBrk="1" hangingPunct="1">
              <a:lnSpc>
                <a:spcPct val="80000"/>
              </a:lnSpc>
            </a:pPr>
            <a:endParaRPr lang="en-US" altLang="en-TZ" sz="22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EF09DDF-4633-07DF-BDEB-EB6EF0780607}"/>
              </a:ext>
            </a:extLst>
          </p:cNvPr>
          <p:cNvSpPr/>
          <p:nvPr/>
        </p:nvSpPr>
        <p:spPr>
          <a:xfrm rot="16200000">
            <a:off x="4686300" y="5448300"/>
            <a:ext cx="762000" cy="76200"/>
          </a:xfrm>
          <a:prstGeom prst="leftBrace">
            <a:avLst>
              <a:gd name="adj1" fmla="val 25000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15367" name="TextBox 8">
            <a:extLst>
              <a:ext uri="{FF2B5EF4-FFF2-40B4-BE49-F238E27FC236}">
                <a16:creationId xmlns:a16="http://schemas.microsoft.com/office/drawing/2014/main" id="{EDBFF88B-2AF0-4E07-7D64-668FF5F14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867400"/>
            <a:ext cx="4191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/>
            <a:r>
              <a:rPr lang="en-US" altLang="en-TZ">
                <a:solidFill>
                  <a:srgbClr val="5F5F5F"/>
                </a:solidFill>
                <a:latin typeface="Georgia" panose="02040502050405020303" pitchFamily="18" charset="0"/>
                <a:ea typeface="SimSun" panose="02010600030101010101" pitchFamily="2" charset="-122"/>
              </a:rPr>
              <a:t>Cell phones operate in this frequency range (note the </a:t>
            </a:r>
            <a:r>
              <a:rPr lang="en-US" altLang="en-TZ" i="1">
                <a:solidFill>
                  <a:srgbClr val="5F5F5F"/>
                </a:solidFill>
                <a:latin typeface="Georgia" panose="02040502050405020303" pitchFamily="18" charset="0"/>
                <a:ea typeface="SimSun" panose="02010600030101010101" pitchFamily="2" charset="-122"/>
              </a:rPr>
              <a:t>logarithmic</a:t>
            </a:r>
            <a:r>
              <a:rPr lang="en-US" altLang="en-TZ">
                <a:solidFill>
                  <a:srgbClr val="5F5F5F"/>
                </a:solidFill>
                <a:latin typeface="Georgia" panose="02040502050405020303" pitchFamily="18" charset="0"/>
                <a:ea typeface="SimSun" panose="02010600030101010101" pitchFamily="2" charset="-122"/>
              </a:rPr>
              <a:t> scale)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4">
            <a:extLst>
              <a:ext uri="{FF2B5EF4-FFF2-40B4-BE49-F238E27FC236}">
                <a16:creationId xmlns:a16="http://schemas.microsoft.com/office/drawing/2014/main" id="{6E41034C-ABF5-2B69-E317-DCD6F9B8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TZ">
                <a:latin typeface="Calibri" panose="020F0502020204030204" pitchFamily="34" charset="0"/>
                <a:ea typeface="SimSun" panose="02010600030101010101" pitchFamily="2" charset="-122"/>
              </a:rPr>
              <a:t>Cellular Network Generations</a:t>
            </a:r>
          </a:p>
        </p:txBody>
      </p:sp>
      <p:sp>
        <p:nvSpPr>
          <p:cNvPr id="16387" name="Content Placeholder 5">
            <a:extLst>
              <a:ext uri="{FF2B5EF4-FFF2-40B4-BE49-F238E27FC236}">
                <a16:creationId xmlns:a16="http://schemas.microsoft.com/office/drawing/2014/main" id="{EB012421-2200-1249-805A-3D4DEE11C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TZ" sz="2800">
                <a:latin typeface="Calibri" panose="020F0502020204030204" pitchFamily="34" charset="0"/>
                <a:ea typeface="SimSun" panose="02010600030101010101" pitchFamily="2" charset="-122"/>
              </a:rPr>
              <a:t>It is useful to think of cellular Network/telephony in terms of </a:t>
            </a:r>
            <a:r>
              <a:rPr lang="en-US" altLang="en-TZ" sz="2800" i="1">
                <a:latin typeface="Calibri" panose="020F0502020204030204" pitchFamily="34" charset="0"/>
                <a:ea typeface="SimSun" panose="02010600030101010101" pitchFamily="2" charset="-122"/>
              </a:rPr>
              <a:t>generations</a:t>
            </a:r>
            <a:r>
              <a:rPr lang="en-US" altLang="en-TZ" sz="2800">
                <a:latin typeface="Calibri" panose="020F0502020204030204" pitchFamily="34" charset="0"/>
                <a:ea typeface="SimSun" panose="02010600030101010101" pitchFamily="2" charset="-122"/>
              </a:rPr>
              <a:t>: </a:t>
            </a:r>
          </a:p>
          <a:p>
            <a:pPr lvl="1" eaLnBrk="1" hangingPunct="1"/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0G:  Briefcase-size mobile radio telephones</a:t>
            </a:r>
          </a:p>
          <a:p>
            <a:pPr lvl="1" eaLnBrk="1" hangingPunct="1"/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1G:  </a:t>
            </a:r>
            <a:r>
              <a:rPr lang="en-US" altLang="en-TZ" sz="2400" i="1">
                <a:latin typeface="Calibri" panose="020F0502020204030204" pitchFamily="34" charset="0"/>
                <a:ea typeface="SimSun" panose="02010600030101010101" pitchFamily="2" charset="-122"/>
              </a:rPr>
              <a:t>Analog</a:t>
            </a:r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 cellular telephony</a:t>
            </a:r>
          </a:p>
          <a:p>
            <a:pPr lvl="1" eaLnBrk="1" hangingPunct="1"/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2G:  </a:t>
            </a:r>
            <a:r>
              <a:rPr lang="en-US" altLang="en-TZ" sz="2400" i="1">
                <a:latin typeface="Calibri" panose="020F0502020204030204" pitchFamily="34" charset="0"/>
                <a:ea typeface="SimSun" panose="02010600030101010101" pitchFamily="2" charset="-122"/>
              </a:rPr>
              <a:t>Digital</a:t>
            </a:r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 cellular telephony</a:t>
            </a:r>
          </a:p>
          <a:p>
            <a:pPr lvl="1" eaLnBrk="1" hangingPunct="1"/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3G:  </a:t>
            </a:r>
            <a:r>
              <a:rPr lang="en-US" altLang="en-TZ" sz="2400" i="1">
                <a:latin typeface="Calibri" panose="020F0502020204030204" pitchFamily="34" charset="0"/>
                <a:ea typeface="SimSun" panose="02010600030101010101" pitchFamily="2" charset="-122"/>
              </a:rPr>
              <a:t>High-speed</a:t>
            </a:r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 digital cellular telephony (including </a:t>
            </a:r>
            <a:r>
              <a:rPr lang="en-US" altLang="en-TZ" sz="2400" i="1">
                <a:latin typeface="Calibri" panose="020F0502020204030204" pitchFamily="34" charset="0"/>
                <a:ea typeface="SimSun" panose="02010600030101010101" pitchFamily="2" charset="-122"/>
              </a:rPr>
              <a:t>video telephony</a:t>
            </a:r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)</a:t>
            </a:r>
          </a:p>
          <a:p>
            <a:pPr lvl="1" eaLnBrk="1" hangingPunct="1"/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LTE (4G):  IP-based “anytime, anywhere” voice, data, and multimedia telephony at </a:t>
            </a:r>
            <a:r>
              <a:rPr lang="en-US" altLang="en-TZ" sz="2400" i="1">
                <a:latin typeface="Calibri" panose="020F0502020204030204" pitchFamily="34" charset="0"/>
                <a:ea typeface="SimSun" panose="02010600030101010101" pitchFamily="2" charset="-122"/>
              </a:rPr>
              <a:t>faster</a:t>
            </a:r>
            <a: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  <a:t> data rates than 3G </a:t>
            </a:r>
            <a:br>
              <a:rPr lang="en-US" altLang="en-TZ" sz="2400">
                <a:latin typeface="Calibri" panose="020F0502020204030204" pitchFamily="34" charset="0"/>
                <a:ea typeface="SimSun" panose="02010600030101010101" pitchFamily="2" charset="-122"/>
              </a:rPr>
            </a:br>
            <a:endParaRPr lang="en-US" altLang="en-TZ" sz="24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6388" name="Slide Number Placeholder 2">
            <a:extLst>
              <a:ext uri="{FF2B5EF4-FFF2-40B4-BE49-F238E27FC236}">
                <a16:creationId xmlns:a16="http://schemas.microsoft.com/office/drawing/2014/main" id="{FF0EA11C-C1DB-2F99-7295-7C7E1E51D8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C22AFB59-9428-4365-9478-592080A06A67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4</a:t>
            </a:fld>
            <a:endParaRPr lang="en-US" altLang="en-TZ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20B14439-0C7C-52B9-2DF8-D27B8983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Evolution of Cellular Networks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31C43559-5B0F-367B-986E-F978D64EB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014538"/>
            <a:ext cx="68008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186A136-6F60-8E0F-B1DD-3520BED7EE2A}"/>
              </a:ext>
            </a:extLst>
          </p:cNvPr>
          <p:cNvCxnSpPr/>
          <p:nvPr/>
        </p:nvCxnSpPr>
        <p:spPr>
          <a:xfrm flipV="1">
            <a:off x="1692275" y="4508500"/>
            <a:ext cx="0" cy="1081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3" name="TextBox 6">
            <a:extLst>
              <a:ext uri="{FF2B5EF4-FFF2-40B4-BE49-F238E27FC236}">
                <a16:creationId xmlns:a16="http://schemas.microsoft.com/office/drawing/2014/main" id="{F4365E4F-E49B-23F5-0716-F9939B2C0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5661025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1G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877352D-8C85-53AA-4CEC-E207FD2A1049}"/>
              </a:ext>
            </a:extLst>
          </p:cNvPr>
          <p:cNvCxnSpPr/>
          <p:nvPr/>
        </p:nvCxnSpPr>
        <p:spPr>
          <a:xfrm flipV="1">
            <a:off x="3924300" y="4797425"/>
            <a:ext cx="0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5" name="TextBox 11">
            <a:extLst>
              <a:ext uri="{FF2B5EF4-FFF2-40B4-BE49-F238E27FC236}">
                <a16:creationId xmlns:a16="http://schemas.microsoft.com/office/drawing/2014/main" id="{8697A7FE-EA4F-18AF-B046-C751402AD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661025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2G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C87DEE8-D442-3DF7-34C1-C8A20680D052}"/>
              </a:ext>
            </a:extLst>
          </p:cNvPr>
          <p:cNvCxnSpPr/>
          <p:nvPr/>
        </p:nvCxnSpPr>
        <p:spPr>
          <a:xfrm flipV="1">
            <a:off x="6443663" y="4797425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7" name="TextBox 14">
            <a:extLst>
              <a:ext uri="{FF2B5EF4-FFF2-40B4-BE49-F238E27FC236}">
                <a16:creationId xmlns:a16="http://schemas.microsoft.com/office/drawing/2014/main" id="{12037B90-29D1-0C1F-F9C0-CAB888DC8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5661025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3G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7418" name="TextBox 15">
            <a:extLst>
              <a:ext uri="{FF2B5EF4-FFF2-40B4-BE49-F238E27FC236}">
                <a16:creationId xmlns:a16="http://schemas.microsoft.com/office/drawing/2014/main" id="{E66C5211-6821-2557-5DC4-48BC72128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5661025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4G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8C07BA8-0741-94D7-1D47-994C4609156D}"/>
              </a:ext>
            </a:extLst>
          </p:cNvPr>
          <p:cNvCxnSpPr/>
          <p:nvPr/>
        </p:nvCxnSpPr>
        <p:spPr>
          <a:xfrm flipV="1">
            <a:off x="7524750" y="3860800"/>
            <a:ext cx="0" cy="1655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C7F7EF5-276D-0628-E0C3-F5982E3EBDC5}"/>
              </a:ext>
            </a:extLst>
          </p:cNvPr>
          <p:cNvCxnSpPr/>
          <p:nvPr/>
        </p:nvCxnSpPr>
        <p:spPr>
          <a:xfrm flipV="1">
            <a:off x="5292725" y="4797425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1" name="TextBox 21">
            <a:extLst>
              <a:ext uri="{FF2B5EF4-FFF2-40B4-BE49-F238E27FC236}">
                <a16:creationId xmlns:a16="http://schemas.microsoft.com/office/drawing/2014/main" id="{D285CB55-DB3D-6FC3-39BA-19538E5CE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661025"/>
            <a:ext cx="792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2.5G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7422" name="Slide Number Placeholder 2">
            <a:extLst>
              <a:ext uri="{FF2B5EF4-FFF2-40B4-BE49-F238E27FC236}">
                <a16:creationId xmlns:a16="http://schemas.microsoft.com/office/drawing/2014/main" id="{DD86F938-CD0B-69BB-D2EC-A2B0962ED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5C91290A-68F6-4FFD-A88C-A55020E02A0E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5</a:t>
            </a:fld>
            <a:endParaRPr lang="en-US" altLang="en-TZ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6470DB29-9012-5F43-CBD6-D5206615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Cellular Network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36DC5990-10F9-A4C9-5235-DFAAE54C2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7025"/>
            <a:ext cx="8229600" cy="4270375"/>
          </a:xfrm>
        </p:spPr>
        <p:txBody>
          <a:bodyPr/>
          <a:lstStyle/>
          <a:p>
            <a:pPr eaLnBrk="1" hangingPunct="1"/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Base stations transmit to and receive from mobiles at the assigned spectrum</a:t>
            </a:r>
          </a:p>
          <a:p>
            <a:pPr lvl="1" eaLnBrk="1" hangingPunct="1"/>
            <a:r>
              <a:rPr lang="en-US" altLang="zh-CN" sz="2000">
                <a:latin typeface="Calibri" panose="020F0502020204030204" pitchFamily="34" charset="0"/>
                <a:ea typeface="SimSun" panose="02010600030101010101" pitchFamily="2" charset="-122"/>
              </a:rPr>
              <a:t>Multiple base stations use the same spectrum (spectral reuse)</a:t>
            </a:r>
          </a:p>
          <a:p>
            <a:pPr eaLnBrk="1" hangingPunct="1"/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The service area of each base station is called a cell</a:t>
            </a:r>
          </a:p>
          <a:p>
            <a:pPr eaLnBrk="1" hangingPunct="1"/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Each mobile terminal is typically served by the ‘closest’ base stations</a:t>
            </a:r>
          </a:p>
          <a:p>
            <a:pPr lvl="1" eaLnBrk="1" hangingPunct="1"/>
            <a:r>
              <a:rPr lang="en-US" altLang="zh-CN" sz="2000">
                <a:latin typeface="Calibri" panose="020F0502020204030204" pitchFamily="34" charset="0"/>
                <a:ea typeface="SimSun" panose="02010600030101010101" pitchFamily="2" charset="-122"/>
              </a:rPr>
              <a:t>Handoff when terminals move</a:t>
            </a:r>
            <a:endParaRPr lang="zh-CN" altLang="en-US" sz="20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pic>
        <p:nvPicPr>
          <p:cNvPr id="18436" name="Picture 2" descr="http://www.orms-today.org/orms-4-02/art/bourjolly_F2.gif">
            <a:extLst>
              <a:ext uri="{FF2B5EF4-FFF2-40B4-BE49-F238E27FC236}">
                <a16:creationId xmlns:a16="http://schemas.microsoft.com/office/drawing/2014/main" id="{422BF27C-AA82-ABAE-25E6-0E90B8E6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4010025"/>
            <a:ext cx="44577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Slide Number Placeholder 2">
            <a:extLst>
              <a:ext uri="{FF2B5EF4-FFF2-40B4-BE49-F238E27FC236}">
                <a16:creationId xmlns:a16="http://schemas.microsoft.com/office/drawing/2014/main" id="{6690493F-2B2A-CA12-371F-8C630842AA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2720F7A1-A9DF-494D-8663-8166AE5DCE02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6</a:t>
            </a:fld>
            <a:endParaRPr lang="en-US" altLang="en-TZ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4EE4038C-459E-D320-438D-C6BC8575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The Multiple Access Problem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5F28B62B-770E-80FB-DB47-A9EB5882F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The base stations need to serve many mobile terminals at the same time (both downlink and uplink)</a:t>
            </a:r>
          </a:p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All mobiles in the cell need to transmit to the base station</a:t>
            </a:r>
          </a:p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Interference among different senders and receivers</a:t>
            </a:r>
          </a:p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So we need multiple access scheme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40F4F6FD-38E3-8B72-72C7-CD4CF051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Multiple Access Schemes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6723634F-7208-DC56-C54D-75EA3CC29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484313"/>
            <a:ext cx="56864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5">
            <a:extLst>
              <a:ext uri="{FF2B5EF4-FFF2-40B4-BE49-F238E27FC236}">
                <a16:creationId xmlns:a16="http://schemas.microsoft.com/office/drawing/2014/main" id="{890220DC-4CB3-7F8B-456E-B6E2C8F6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5084763"/>
            <a:ext cx="727233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 Frequency Division Multiple Access (FDMA)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 Time Division Multiple Access (TDMA)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 Code Division Multiple Access (CDMA)</a:t>
            </a:r>
          </a:p>
          <a:p>
            <a:pPr eaLnBrk="1" hangingPunct="1"/>
            <a:endParaRPr lang="zh-CN" altLang="en-US" sz="24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0485" name="TextBox 6">
            <a:extLst>
              <a:ext uri="{FF2B5EF4-FFF2-40B4-BE49-F238E27FC236}">
                <a16:creationId xmlns:a16="http://schemas.microsoft.com/office/drawing/2014/main" id="{27FA4D93-DF81-098A-D04F-1E959CAB8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581525"/>
            <a:ext cx="6264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 sz="2800">
                <a:latin typeface="Calibri" panose="020F0502020204030204" pitchFamily="34" charset="0"/>
                <a:ea typeface="SimSun" panose="02010600030101010101" pitchFamily="2" charset="-122"/>
              </a:rPr>
              <a:t>3 orthogonal Schemes:</a:t>
            </a:r>
            <a:endParaRPr lang="zh-CN" altLang="en-US" sz="28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0486" name="Slide Number Placeholder 2">
            <a:extLst>
              <a:ext uri="{FF2B5EF4-FFF2-40B4-BE49-F238E27FC236}">
                <a16:creationId xmlns:a16="http://schemas.microsoft.com/office/drawing/2014/main" id="{235081BE-A802-C5D5-6AC0-B7882C3A1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FF36D04B-C322-4BB9-B1A9-7F5493224E70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8</a:t>
            </a:fld>
            <a:endParaRPr lang="en-US" altLang="en-TZ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A94CBB5D-28E3-8D6C-030F-0C666145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Frequency Division Multiple Access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9FF2F371-5F7A-52EF-45FC-478839347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025" y="3644900"/>
            <a:ext cx="8636000" cy="28082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Each mobile is assigned a separate frequency channel for a call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Guard band is required to prevent adjacent channel interference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Usually, one downlink band and one uplink band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Different cellular network protocols use different frequencies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>
                <a:latin typeface="Calibri" panose="020F0502020204030204" pitchFamily="34" charset="0"/>
                <a:ea typeface="SimSun" panose="02010600030101010101" pitchFamily="2" charset="-122"/>
              </a:rPr>
              <a:t>Frequency is precious and scare – we are running out of 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latin typeface="Calibri" panose="020F0502020204030204" pitchFamily="34" charset="0"/>
                <a:ea typeface="SimSun" panose="02010600030101010101" pitchFamily="2" charset="-122"/>
              </a:rPr>
              <a:t>Cognitive radio</a:t>
            </a:r>
            <a:endParaRPr lang="zh-CN" altLang="en-US" sz="20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93AD7241-2139-C453-832D-75852D3C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00213"/>
            <a:ext cx="62293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Box 4">
            <a:extLst>
              <a:ext uri="{FF2B5EF4-FFF2-40B4-BE49-F238E27FC236}">
                <a16:creationId xmlns:a16="http://schemas.microsoft.com/office/drawing/2014/main" id="{B49373A5-880D-6BBE-6CF2-9A0CE8255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068638"/>
            <a:ext cx="180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zh-CN">
                <a:latin typeface="Calibri" panose="020F0502020204030204" pitchFamily="34" charset="0"/>
                <a:ea typeface="SimSun" panose="02010600030101010101" pitchFamily="2" charset="-122"/>
              </a:rPr>
              <a:t>frequency</a:t>
            </a:r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1510" name="Slide Number Placeholder 2">
            <a:extLst>
              <a:ext uri="{FF2B5EF4-FFF2-40B4-BE49-F238E27FC236}">
                <a16:creationId xmlns:a16="http://schemas.microsoft.com/office/drawing/2014/main" id="{248C7092-9F45-74DE-C284-75A0471FD1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80000"/>
              </a:lnSpc>
            </a:pPr>
            <a:fld id="{7332DDEE-A9EF-4FE3-B033-D4094333F7E7}" type="slidenum">
              <a:rPr lang="en-US" altLang="en-TZ" sz="1700">
                <a:solidFill>
                  <a:srgbClr val="FFFFFF"/>
                </a:solidFill>
              </a:rPr>
              <a:pPr>
                <a:lnSpc>
                  <a:spcPct val="80000"/>
                </a:lnSpc>
              </a:pPr>
              <a:t>9</a:t>
            </a:fld>
            <a:endParaRPr lang="en-US" altLang="en-TZ"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71029</TotalTime>
  <Words>1019</Words>
  <Application>Microsoft Office PowerPoint</Application>
  <PresentationFormat>On-screen Show (4:3)</PresentationFormat>
  <Paragraphs>194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Tw Cen MT</vt:lpstr>
      <vt:lpstr>Arial</vt:lpstr>
      <vt:lpstr>Wingdings</vt:lpstr>
      <vt:lpstr>Wingdings 2</vt:lpstr>
      <vt:lpstr>Calibri</vt:lpstr>
      <vt:lpstr>SimSun</vt:lpstr>
      <vt:lpstr>Georgia</vt:lpstr>
      <vt:lpstr>华文仿宋</vt:lpstr>
      <vt:lpstr>Median</vt:lpstr>
      <vt:lpstr>ICSE 6222: Mobile Tel. Tech</vt:lpstr>
      <vt:lpstr>History of Mobile Data Networks</vt:lpstr>
      <vt:lpstr>Cellular Network Basics </vt:lpstr>
      <vt:lpstr>Cellular Network Generations</vt:lpstr>
      <vt:lpstr>Evolution of Cellular Networks</vt:lpstr>
      <vt:lpstr>Cellular Network</vt:lpstr>
      <vt:lpstr>The Multiple Access Problem</vt:lpstr>
      <vt:lpstr>Multiple Access Schemes</vt:lpstr>
      <vt:lpstr>Frequency Division Multiple Access</vt:lpstr>
      <vt:lpstr>Time Division Multiple Access</vt:lpstr>
      <vt:lpstr>Code Division Multiple Access</vt:lpstr>
      <vt:lpstr>Why am I telling you this?</vt:lpstr>
      <vt:lpstr>Wired networks are relatively simple</vt:lpstr>
      <vt:lpstr>“Simplified” view of 3G</vt:lpstr>
      <vt:lpstr>Packet switched vs circuit switched</vt:lpstr>
      <vt:lpstr>Packet switched vs circuit switched</vt:lpstr>
      <vt:lpstr>Backward compatibility </vt:lpstr>
      <vt:lpstr>Mobile Architecture in practice</vt:lpstr>
      <vt:lpstr>Very few GGSNs for a large region</vt:lpstr>
      <vt:lpstr>Implication: Path Inflation</vt:lpstr>
      <vt:lpstr>Path Inflation Example: Ingress</vt:lpstr>
      <vt:lpstr>Path Inflation Example: Peering</vt:lpstr>
      <vt:lpstr>Inflation breakdown for AT&amp;T</vt:lpstr>
      <vt:lpstr>Wireless/Radio Issues</vt:lpstr>
      <vt:lpstr>Issues with this approach</vt:lpstr>
      <vt:lpstr>Delays add up…</vt:lpstr>
      <vt:lpstr>… to inefficiency</vt:lpstr>
      <vt:lpstr>LTE Key Features</vt:lpstr>
      <vt:lpstr>Middleboxes in Mobile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 Wilson</dc:creator>
  <cp:lastModifiedBy>Nkeshimana Carmel</cp:lastModifiedBy>
  <cp:revision>960</cp:revision>
  <cp:lastPrinted>2012-08-22T04:00:45Z</cp:lastPrinted>
  <dcterms:created xsi:type="dcterms:W3CDTF">2012-01-03T02:22:46Z</dcterms:created>
  <dcterms:modified xsi:type="dcterms:W3CDTF">2022-06-14T12:45:03Z</dcterms:modified>
</cp:coreProperties>
</file>